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2"/>
  </p:notesMasterIdLst>
  <p:sldIdLst>
    <p:sldId id="257" r:id="rId2"/>
    <p:sldId id="712" r:id="rId3"/>
    <p:sldId id="710" r:id="rId4"/>
    <p:sldId id="711" r:id="rId5"/>
    <p:sldId id="706" r:id="rId6"/>
    <p:sldId id="707" r:id="rId7"/>
    <p:sldId id="708" r:id="rId8"/>
    <p:sldId id="709" r:id="rId9"/>
    <p:sldId id="703" r:id="rId10"/>
    <p:sldId id="704" r:id="rId11"/>
    <p:sldId id="705" r:id="rId12"/>
    <p:sldId id="262" r:id="rId13"/>
    <p:sldId id="263" r:id="rId14"/>
    <p:sldId id="702" r:id="rId15"/>
    <p:sldId id="261" r:id="rId16"/>
    <p:sldId id="258" r:id="rId17"/>
    <p:sldId id="259"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1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39F11-0FC3-4A40-BF76-6745DAB875CD}" v="3" dt="2025-01-18T14:27:07.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156" d="100"/>
          <a:sy n="156" d="100"/>
        </p:scale>
        <p:origin x="42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B3AF3716-D7EB-430B-8F14-8D4572696B68}"/>
    <pc:docChg chg="undo custSel addSld delSld modSld">
      <pc:chgData name="Jha, Aryan Ritwajeet" userId="2aad577e-539b-449b-83a6-8d411f484b4d" providerId="ADAL" clId="{B3AF3716-D7EB-430B-8F14-8D4572696B68}" dt="2024-11-13T10:02:33.201" v="251" actId="1076"/>
      <pc:docMkLst>
        <pc:docMk/>
      </pc:docMkLst>
      <pc:sldChg chg="del">
        <pc:chgData name="Jha, Aryan Ritwajeet" userId="2aad577e-539b-449b-83a6-8d411f484b4d" providerId="ADAL" clId="{B3AF3716-D7EB-430B-8F14-8D4572696B68}" dt="2024-11-13T09:26:11.461" v="85" actId="2696"/>
        <pc:sldMkLst>
          <pc:docMk/>
          <pc:sldMk cId="3978785430" sldId="258"/>
        </pc:sldMkLst>
      </pc:sldChg>
      <pc:sldChg chg="del">
        <pc:chgData name="Jha, Aryan Ritwajeet" userId="2aad577e-539b-449b-83a6-8d411f484b4d" providerId="ADAL" clId="{B3AF3716-D7EB-430B-8F14-8D4572696B68}" dt="2024-11-13T09:26:11.461" v="85" actId="2696"/>
        <pc:sldMkLst>
          <pc:docMk/>
          <pc:sldMk cId="833715483" sldId="259"/>
        </pc:sldMkLst>
      </pc:sldChg>
      <pc:sldChg chg="del">
        <pc:chgData name="Jha, Aryan Ritwajeet" userId="2aad577e-539b-449b-83a6-8d411f484b4d" providerId="ADAL" clId="{B3AF3716-D7EB-430B-8F14-8D4572696B68}" dt="2024-11-08T22:07:26.704" v="0" actId="47"/>
        <pc:sldMkLst>
          <pc:docMk/>
          <pc:sldMk cId="872282623" sldId="260"/>
        </pc:sldMkLst>
      </pc:sldChg>
      <pc:sldChg chg="del">
        <pc:chgData name="Jha, Aryan Ritwajeet" userId="2aad577e-539b-449b-83a6-8d411f484b4d" providerId="ADAL" clId="{B3AF3716-D7EB-430B-8F14-8D4572696B68}" dt="2024-11-13T09:34:57.011" v="201" actId="2696"/>
        <pc:sldMkLst>
          <pc:docMk/>
          <pc:sldMk cId="2615806478" sldId="261"/>
        </pc:sldMkLst>
      </pc:sldChg>
      <pc:sldChg chg="del">
        <pc:chgData name="Jha, Aryan Ritwajeet" userId="2aad577e-539b-449b-83a6-8d411f484b4d" providerId="ADAL" clId="{B3AF3716-D7EB-430B-8F14-8D4572696B68}" dt="2024-11-13T09:34:57.011" v="201" actId="2696"/>
        <pc:sldMkLst>
          <pc:docMk/>
          <pc:sldMk cId="255258749" sldId="702"/>
        </pc:sldMkLst>
      </pc:sldChg>
      <pc:sldChg chg="addSp delSp modSp mod">
        <pc:chgData name="Jha, Aryan Ritwajeet" userId="2aad577e-539b-449b-83a6-8d411f484b4d" providerId="ADAL" clId="{B3AF3716-D7EB-430B-8F14-8D4572696B68}" dt="2024-11-13T10:02:33.201" v="251" actId="1076"/>
        <pc:sldMkLst>
          <pc:docMk/>
          <pc:sldMk cId="3313346030" sldId="703"/>
        </pc:sldMkLst>
        <pc:spChg chg="mod">
          <ac:chgData name="Jha, Aryan Ritwajeet" userId="2aad577e-539b-449b-83a6-8d411f484b4d" providerId="ADAL" clId="{B3AF3716-D7EB-430B-8F14-8D4572696B68}" dt="2024-11-13T08:17:28.186" v="82" actId="20577"/>
          <ac:spMkLst>
            <pc:docMk/>
            <pc:sldMk cId="3313346030" sldId="703"/>
            <ac:spMk id="2" creationId="{7949EF1E-04E8-A0EC-2AA8-05F485DB23C2}"/>
          </ac:spMkLst>
        </pc:spChg>
        <pc:spChg chg="mod">
          <ac:chgData name="Jha, Aryan Ritwajeet" userId="2aad577e-539b-449b-83a6-8d411f484b4d" providerId="ADAL" clId="{B3AF3716-D7EB-430B-8F14-8D4572696B68}" dt="2024-11-13T09:40:24.645" v="246" actId="1076"/>
          <ac:spMkLst>
            <pc:docMk/>
            <pc:sldMk cId="3313346030" sldId="703"/>
            <ac:spMk id="7" creationId="{FE4D3CCF-9648-A491-4DA4-E2141EBAC55B}"/>
          </ac:spMkLst>
        </pc:spChg>
        <pc:spChg chg="mod">
          <ac:chgData name="Jha, Aryan Ritwajeet" userId="2aad577e-539b-449b-83a6-8d411f484b4d" providerId="ADAL" clId="{B3AF3716-D7EB-430B-8F14-8D4572696B68}" dt="2024-11-13T09:40:24.645" v="246" actId="1076"/>
          <ac:spMkLst>
            <pc:docMk/>
            <pc:sldMk cId="3313346030" sldId="703"/>
            <ac:spMk id="12" creationId="{E8834107-480E-B9C5-C8DE-B0441B026BEE}"/>
          </ac:spMkLst>
        </pc:spChg>
        <pc:spChg chg="mod">
          <ac:chgData name="Jha, Aryan Ritwajeet" userId="2aad577e-539b-449b-83a6-8d411f484b4d" providerId="ADAL" clId="{B3AF3716-D7EB-430B-8F14-8D4572696B68}" dt="2024-11-13T10:02:29.830" v="250" actId="1076"/>
          <ac:spMkLst>
            <pc:docMk/>
            <pc:sldMk cId="3313346030" sldId="703"/>
            <ac:spMk id="24" creationId="{600A5E2A-E165-72BA-0F47-F78D9BE84366}"/>
          </ac:spMkLst>
        </pc:spChg>
        <pc:spChg chg="mod">
          <ac:chgData name="Jha, Aryan Ritwajeet" userId="2aad577e-539b-449b-83a6-8d411f484b4d" providerId="ADAL" clId="{B3AF3716-D7EB-430B-8F14-8D4572696B68}" dt="2024-11-13T10:02:33.201" v="251" actId="1076"/>
          <ac:spMkLst>
            <pc:docMk/>
            <pc:sldMk cId="3313346030" sldId="703"/>
            <ac:spMk id="25" creationId="{A8D148D0-7FC2-5821-BCCB-FE4840D29A30}"/>
          </ac:spMkLst>
        </pc:spChg>
        <pc:spChg chg="add del mod">
          <ac:chgData name="Jha, Aryan Ritwajeet" userId="2aad577e-539b-449b-83a6-8d411f484b4d" providerId="ADAL" clId="{B3AF3716-D7EB-430B-8F14-8D4572696B68}" dt="2024-11-13T09:38:13.028" v="231" actId="1076"/>
          <ac:spMkLst>
            <pc:docMk/>
            <pc:sldMk cId="3313346030" sldId="703"/>
            <ac:spMk id="26" creationId="{EF2EFA1B-5F3C-0957-5742-79702D85C34E}"/>
          </ac:spMkLst>
        </pc:spChg>
        <pc:spChg chg="mod">
          <ac:chgData name="Jha, Aryan Ritwajeet" userId="2aad577e-539b-449b-83a6-8d411f484b4d" providerId="ADAL" clId="{B3AF3716-D7EB-430B-8F14-8D4572696B68}" dt="2024-11-13T09:40:09.070" v="243" actId="1076"/>
          <ac:spMkLst>
            <pc:docMk/>
            <pc:sldMk cId="3313346030" sldId="703"/>
            <ac:spMk id="31" creationId="{4BAD477E-9CD9-7757-895C-16C709AF8261}"/>
          </ac:spMkLst>
        </pc:spChg>
        <pc:spChg chg="mod">
          <ac:chgData name="Jha, Aryan Ritwajeet" userId="2aad577e-539b-449b-83a6-8d411f484b4d" providerId="ADAL" clId="{B3AF3716-D7EB-430B-8F14-8D4572696B68}" dt="2024-11-13T09:40:12.879" v="244" actId="1076"/>
          <ac:spMkLst>
            <pc:docMk/>
            <pc:sldMk cId="3313346030" sldId="703"/>
            <ac:spMk id="32" creationId="{E6EF3840-3F7D-510B-F04F-63FE12AD04EB}"/>
          </ac:spMkLst>
        </pc:spChg>
        <pc:spChg chg="mod">
          <ac:chgData name="Jha, Aryan Ritwajeet" userId="2aad577e-539b-449b-83a6-8d411f484b4d" providerId="ADAL" clId="{B3AF3716-D7EB-430B-8F14-8D4572696B68}" dt="2024-11-13T09:40:46.617" v="248" actId="1076"/>
          <ac:spMkLst>
            <pc:docMk/>
            <pc:sldMk cId="3313346030" sldId="703"/>
            <ac:spMk id="33" creationId="{D88F62F3-7A1B-A953-D044-072A8F4AEF66}"/>
          </ac:spMkLst>
        </pc:spChg>
        <pc:picChg chg="mod">
          <ac:chgData name="Jha, Aryan Ritwajeet" userId="2aad577e-539b-449b-83a6-8d411f484b4d" providerId="ADAL" clId="{B3AF3716-D7EB-430B-8F14-8D4572696B68}" dt="2024-11-13T09:37:55.102" v="227" actId="1076"/>
          <ac:picMkLst>
            <pc:docMk/>
            <pc:sldMk cId="3313346030" sldId="703"/>
            <ac:picMk id="5" creationId="{2B7D456E-D719-5449-D876-4285976527B7}"/>
          </ac:picMkLst>
        </pc:picChg>
        <pc:picChg chg="mod">
          <ac:chgData name="Jha, Aryan Ritwajeet" userId="2aad577e-539b-449b-83a6-8d411f484b4d" providerId="ADAL" clId="{B3AF3716-D7EB-430B-8F14-8D4572696B68}" dt="2024-11-13T09:40:06.344" v="242" actId="1076"/>
          <ac:picMkLst>
            <pc:docMk/>
            <pc:sldMk cId="3313346030" sldId="703"/>
            <ac:picMk id="13" creationId="{FD58AE43-B8B8-4979-D83D-B8EE7E18067A}"/>
          </ac:picMkLst>
        </pc:picChg>
        <pc:picChg chg="mod">
          <ac:chgData name="Jha, Aryan Ritwajeet" userId="2aad577e-539b-449b-83a6-8d411f484b4d" providerId="ADAL" clId="{B3AF3716-D7EB-430B-8F14-8D4572696B68}" dt="2024-11-13T09:35:39.725" v="204" actId="14826"/>
          <ac:picMkLst>
            <pc:docMk/>
            <pc:sldMk cId="3313346030" sldId="703"/>
            <ac:picMk id="14" creationId="{97B4711A-068D-0E5F-5C3C-786CF4A84945}"/>
          </ac:picMkLst>
        </pc:picChg>
        <pc:picChg chg="mod">
          <ac:chgData name="Jha, Aryan Ritwajeet" userId="2aad577e-539b-449b-83a6-8d411f484b4d" providerId="ADAL" clId="{B3AF3716-D7EB-430B-8F14-8D4572696B68}" dt="2024-11-13T09:40:52.056" v="249"/>
          <ac:picMkLst>
            <pc:docMk/>
            <pc:sldMk cId="3313346030" sldId="703"/>
            <ac:picMk id="15" creationId="{A5CB58BA-2F24-943A-A350-0BDA4E915E91}"/>
          </ac:picMkLst>
        </pc:picChg>
        <pc:picChg chg="mod">
          <ac:chgData name="Jha, Aryan Ritwajeet" userId="2aad577e-539b-449b-83a6-8d411f484b4d" providerId="ADAL" clId="{B3AF3716-D7EB-430B-8F14-8D4572696B68}" dt="2024-11-13T09:35:34.275" v="203" actId="14826"/>
          <ac:picMkLst>
            <pc:docMk/>
            <pc:sldMk cId="3313346030" sldId="703"/>
            <ac:picMk id="16" creationId="{03AB0CD5-9E08-E7D8-1CAB-3AEB24A49540}"/>
          </ac:picMkLst>
        </pc:picChg>
        <pc:picChg chg="mod">
          <ac:chgData name="Jha, Aryan Ritwajeet" userId="2aad577e-539b-449b-83a6-8d411f484b4d" providerId="ADAL" clId="{B3AF3716-D7EB-430B-8F14-8D4572696B68}" dt="2024-11-13T09:35:27.527" v="202" actId="14826"/>
          <ac:picMkLst>
            <pc:docMk/>
            <pc:sldMk cId="3313346030" sldId="703"/>
            <ac:picMk id="17" creationId="{22F84F77-D46D-78DE-50E4-B5E290DD6514}"/>
          </ac:picMkLst>
        </pc:picChg>
      </pc:sldChg>
      <pc:sldChg chg="addSp delSp modSp mod">
        <pc:chgData name="Jha, Aryan Ritwajeet" userId="2aad577e-539b-449b-83a6-8d411f484b4d" providerId="ADAL" clId="{B3AF3716-D7EB-430B-8F14-8D4572696B68}" dt="2024-11-13T09:34:21.942" v="199" actId="14826"/>
        <pc:sldMkLst>
          <pc:docMk/>
          <pc:sldMk cId="1462214560" sldId="704"/>
        </pc:sldMkLst>
        <pc:spChg chg="mod">
          <ac:chgData name="Jha, Aryan Ritwajeet" userId="2aad577e-539b-449b-83a6-8d411f484b4d" providerId="ADAL" clId="{B3AF3716-D7EB-430B-8F14-8D4572696B68}" dt="2024-11-13T08:48:53.897" v="84" actId="20577"/>
          <ac:spMkLst>
            <pc:docMk/>
            <pc:sldMk cId="1462214560" sldId="704"/>
            <ac:spMk id="2" creationId="{08BB589B-C7E6-3512-4F15-820E18349FD3}"/>
          </ac:spMkLst>
        </pc:spChg>
        <pc:picChg chg="mod">
          <ac:chgData name="Jha, Aryan Ritwajeet" userId="2aad577e-539b-449b-83a6-8d411f484b4d" providerId="ADAL" clId="{B3AF3716-D7EB-430B-8F14-8D4572696B68}" dt="2024-11-13T09:26:40.310" v="86" actId="14826"/>
          <ac:picMkLst>
            <pc:docMk/>
            <pc:sldMk cId="1462214560" sldId="704"/>
            <ac:picMk id="4" creationId="{556C1D7A-B5B4-F69F-EF9F-50BE6DC0F62B}"/>
          </ac:picMkLst>
        </pc:picChg>
        <pc:picChg chg="mod">
          <ac:chgData name="Jha, Aryan Ritwajeet" userId="2aad577e-539b-449b-83a6-8d411f484b4d" providerId="ADAL" clId="{B3AF3716-D7EB-430B-8F14-8D4572696B68}" dt="2024-11-13T09:34:21.942" v="199" actId="14826"/>
          <ac:picMkLst>
            <pc:docMk/>
            <pc:sldMk cId="1462214560" sldId="704"/>
            <ac:picMk id="5" creationId="{B1134AE9-342F-DA8E-4D55-29017AD8DC9F}"/>
          </ac:picMkLst>
        </pc:picChg>
        <pc:picChg chg="mod">
          <ac:chgData name="Jha, Aryan Ritwajeet" userId="2aad577e-539b-449b-83a6-8d411f484b4d" providerId="ADAL" clId="{B3AF3716-D7EB-430B-8F14-8D4572696B68}" dt="2024-11-13T09:33:51.432" v="198" actId="14826"/>
          <ac:picMkLst>
            <pc:docMk/>
            <pc:sldMk cId="1462214560" sldId="704"/>
            <ac:picMk id="9" creationId="{2FE5D0CD-A476-5949-069C-B308EC508048}"/>
          </ac:picMkLst>
        </pc:picChg>
        <pc:picChg chg="mod">
          <ac:chgData name="Jha, Aryan Ritwajeet" userId="2aad577e-539b-449b-83a6-8d411f484b4d" providerId="ADAL" clId="{B3AF3716-D7EB-430B-8F14-8D4572696B68}" dt="2024-11-13T09:33:43.896" v="197" actId="14826"/>
          <ac:picMkLst>
            <pc:docMk/>
            <pc:sldMk cId="1462214560" sldId="704"/>
            <ac:picMk id="10" creationId="{6E8D6DA6-703F-10D3-853C-82E4F1047B32}"/>
          </ac:picMkLst>
        </pc:picChg>
        <pc:picChg chg="mod">
          <ac:chgData name="Jha, Aryan Ritwajeet" userId="2aad577e-539b-449b-83a6-8d411f484b4d" providerId="ADAL" clId="{B3AF3716-D7EB-430B-8F14-8D4572696B68}" dt="2024-11-13T09:33:28.458" v="194" actId="14826"/>
          <ac:picMkLst>
            <pc:docMk/>
            <pc:sldMk cId="1462214560" sldId="704"/>
            <ac:picMk id="11" creationId="{285C6576-8705-E510-ECB3-BB1488930430}"/>
          </ac:picMkLst>
        </pc:picChg>
        <pc:picChg chg="mod">
          <ac:chgData name="Jha, Aryan Ritwajeet" userId="2aad577e-539b-449b-83a6-8d411f484b4d" providerId="ADAL" clId="{B3AF3716-D7EB-430B-8F14-8D4572696B68}" dt="2024-11-13T09:30:58.826" v="193" actId="14826"/>
          <ac:picMkLst>
            <pc:docMk/>
            <pc:sldMk cId="1462214560" sldId="704"/>
            <ac:picMk id="14" creationId="{21FE1C4D-F89F-9B08-D654-5E588A1D80D4}"/>
          </ac:picMkLst>
        </pc:picChg>
      </pc:sldChg>
      <pc:sldChg chg="addSp modSp add mod">
        <pc:chgData name="Jha, Aryan Ritwajeet" userId="2aad577e-539b-449b-83a6-8d411f484b4d" providerId="ADAL" clId="{B3AF3716-D7EB-430B-8F14-8D4572696B68}" dt="2024-11-13T09:30:25.409" v="192" actId="14100"/>
        <pc:sldMkLst>
          <pc:docMk/>
          <pc:sldMk cId="3894147197" sldId="705"/>
        </pc:sldMkLst>
        <pc:spChg chg="add mod">
          <ac:chgData name="Jha, Aryan Ritwajeet" userId="2aad577e-539b-449b-83a6-8d411f484b4d" providerId="ADAL" clId="{B3AF3716-D7EB-430B-8F14-8D4572696B68}" dt="2024-11-13T09:29:59.496" v="125" actId="1076"/>
          <ac:spMkLst>
            <pc:docMk/>
            <pc:sldMk cId="3894147197" sldId="705"/>
            <ac:spMk id="3" creationId="{39DD7B27-7D79-E561-B4F8-D50AC860C210}"/>
          </ac:spMkLst>
        </pc:spChg>
        <pc:spChg chg="add mod">
          <ac:chgData name="Jha, Aryan Ritwajeet" userId="2aad577e-539b-449b-83a6-8d411f484b4d" providerId="ADAL" clId="{B3AF3716-D7EB-430B-8F14-8D4572696B68}" dt="2024-11-13T09:29:51.481" v="123" actId="1076"/>
          <ac:spMkLst>
            <pc:docMk/>
            <pc:sldMk cId="3894147197" sldId="705"/>
            <ac:spMk id="6" creationId="{A96501B8-12BC-CFCC-E1E8-A7ACD01842BB}"/>
          </ac:spMkLst>
        </pc:spChg>
        <pc:spChg chg="add mod">
          <ac:chgData name="Jha, Aryan Ritwajeet" userId="2aad577e-539b-449b-83a6-8d411f484b4d" providerId="ADAL" clId="{B3AF3716-D7EB-430B-8F14-8D4572696B68}" dt="2024-11-13T09:30:25.409" v="192" actId="14100"/>
          <ac:spMkLst>
            <pc:docMk/>
            <pc:sldMk cId="3894147197" sldId="705"/>
            <ac:spMk id="7" creationId="{508A79B0-40A8-FEF6-7373-0497A45D036C}"/>
          </ac:spMkLst>
        </pc:spChg>
        <pc:picChg chg="mod">
          <ac:chgData name="Jha, Aryan Ritwajeet" userId="2aad577e-539b-449b-83a6-8d411f484b4d" providerId="ADAL" clId="{B3AF3716-D7EB-430B-8F14-8D4572696B68}" dt="2024-11-13T09:27:38.307" v="90" actId="14826"/>
          <ac:picMkLst>
            <pc:docMk/>
            <pc:sldMk cId="3894147197" sldId="705"/>
            <ac:picMk id="5" creationId="{5F2415FE-0992-22EB-60E5-EB974313DC6D}"/>
          </ac:picMkLst>
        </pc:picChg>
        <pc:picChg chg="mod">
          <ac:chgData name="Jha, Aryan Ritwajeet" userId="2aad577e-539b-449b-83a6-8d411f484b4d" providerId="ADAL" clId="{B3AF3716-D7EB-430B-8F14-8D4572696B68}" dt="2024-11-13T09:28:14.260" v="94" actId="14826"/>
          <ac:picMkLst>
            <pc:docMk/>
            <pc:sldMk cId="3894147197" sldId="705"/>
            <ac:picMk id="9" creationId="{9AB784A8-2C0C-8057-995A-63E6D6B1F882}"/>
          </ac:picMkLst>
        </pc:picChg>
        <pc:picChg chg="mod">
          <ac:chgData name="Jha, Aryan Ritwajeet" userId="2aad577e-539b-449b-83a6-8d411f484b4d" providerId="ADAL" clId="{B3AF3716-D7EB-430B-8F14-8D4572696B68}" dt="2024-11-13T09:28:42.127" v="95" actId="14826"/>
          <ac:picMkLst>
            <pc:docMk/>
            <pc:sldMk cId="3894147197" sldId="705"/>
            <ac:picMk id="10" creationId="{08A924D7-D30A-0537-A776-8342816FB051}"/>
          </ac:picMkLst>
        </pc:picChg>
        <pc:picChg chg="mod">
          <ac:chgData name="Jha, Aryan Ritwajeet" userId="2aad577e-539b-449b-83a6-8d411f484b4d" providerId="ADAL" clId="{B3AF3716-D7EB-430B-8F14-8D4572696B68}" dt="2024-11-13T09:28:49.910" v="96" actId="14826"/>
          <ac:picMkLst>
            <pc:docMk/>
            <pc:sldMk cId="3894147197" sldId="705"/>
            <ac:picMk id="11" creationId="{2DA17235-E3B3-7C3B-A0B8-950B54198744}"/>
          </ac:picMkLst>
        </pc:picChg>
        <pc:picChg chg="mod">
          <ac:chgData name="Jha, Aryan Ritwajeet" userId="2aad577e-539b-449b-83a6-8d411f484b4d" providerId="ADAL" clId="{B3AF3716-D7EB-430B-8F14-8D4572696B68}" dt="2024-11-13T09:28:04.060" v="93" actId="14826"/>
          <ac:picMkLst>
            <pc:docMk/>
            <pc:sldMk cId="3894147197" sldId="705"/>
            <ac:picMk id="14" creationId="{0A32D5B0-47E8-4473-70BF-065E619378F7}"/>
          </ac:picMkLst>
        </pc:picChg>
      </pc:sldChg>
    </pc:docChg>
  </pc:docChgLst>
  <pc:docChgLst>
    <pc:chgData name="Jha, Aryan Ritwajeet" userId="2aad577e-539b-449b-83a6-8d411f484b4d" providerId="ADAL" clId="{E5E276AC-98EB-42E7-875C-0BC04E76CBAF}"/>
    <pc:docChg chg="undo redo custSel addSld delSld modSld sldOrd">
      <pc:chgData name="Jha, Aryan Ritwajeet" userId="2aad577e-539b-449b-83a6-8d411f484b4d" providerId="ADAL" clId="{E5E276AC-98EB-42E7-875C-0BC04E76CBAF}" dt="2024-12-17T17:04:25.407" v="536" actId="14100"/>
      <pc:docMkLst>
        <pc:docMk/>
      </pc:docMkLst>
      <pc:sldChg chg="addSp modSp mod">
        <pc:chgData name="Jha, Aryan Ritwajeet" userId="2aad577e-539b-449b-83a6-8d411f484b4d" providerId="ADAL" clId="{E5E276AC-98EB-42E7-875C-0BC04E76CBAF}" dt="2024-12-17T16:52:37.271" v="155"/>
        <pc:sldMkLst>
          <pc:docMk/>
          <pc:sldMk cId="3313346030" sldId="703"/>
        </pc:sldMkLst>
      </pc:sldChg>
      <pc:sldChg chg="new del">
        <pc:chgData name="Jha, Aryan Ritwajeet" userId="2aad577e-539b-449b-83a6-8d411f484b4d" providerId="ADAL" clId="{E5E276AC-98EB-42E7-875C-0BC04E76CBAF}" dt="2024-12-17T16:48:06.721" v="1" actId="680"/>
        <pc:sldMkLst>
          <pc:docMk/>
          <pc:sldMk cId="2096623228" sldId="706"/>
        </pc:sldMkLst>
      </pc:sldChg>
      <pc:sldChg chg="addSp delSp modSp mod">
        <pc:chgData name="Jha, Aryan Ritwajeet" userId="2aad577e-539b-449b-83a6-8d411f484b4d" providerId="ADAL" clId="{E5E276AC-98EB-42E7-875C-0BC04E76CBAF}" dt="2024-12-17T16:55:25.952" v="273" actId="1076"/>
        <pc:sldMkLst>
          <pc:docMk/>
          <pc:sldMk cId="3718399303" sldId="706"/>
        </pc:sldMkLst>
        <pc:spChg chg="mod">
          <ac:chgData name="Jha, Aryan Ritwajeet" userId="2aad577e-539b-449b-83a6-8d411f484b4d" providerId="ADAL" clId="{E5E276AC-98EB-42E7-875C-0BC04E76CBAF}" dt="2024-12-17T16:49:57.543" v="75" actId="14100"/>
          <ac:spMkLst>
            <pc:docMk/>
            <pc:sldMk cId="3718399303" sldId="706"/>
            <ac:spMk id="2" creationId="{AFF370F7-F722-A1E2-A2F3-A0E79812B5E8}"/>
          </ac:spMkLst>
        </pc:spChg>
        <pc:spChg chg="add mod">
          <ac:chgData name="Jha, Aryan Ritwajeet" userId="2aad577e-539b-449b-83a6-8d411f484b4d" providerId="ADAL" clId="{E5E276AC-98EB-42E7-875C-0BC04E76CBAF}" dt="2024-12-17T16:54:42.521" v="209" actId="207"/>
          <ac:spMkLst>
            <pc:docMk/>
            <pc:sldMk cId="3718399303" sldId="706"/>
            <ac:spMk id="24" creationId="{5CE1DAC8-A2CD-72DB-DF18-7363C2278573}"/>
          </ac:spMkLst>
        </pc:spChg>
        <pc:spChg chg="add mod">
          <ac:chgData name="Jha, Aryan Ritwajeet" userId="2aad577e-539b-449b-83a6-8d411f484b4d" providerId="ADAL" clId="{E5E276AC-98EB-42E7-875C-0BC04E76CBAF}" dt="2024-12-17T16:54:42.521" v="209" actId="207"/>
          <ac:spMkLst>
            <pc:docMk/>
            <pc:sldMk cId="3718399303" sldId="706"/>
            <ac:spMk id="25" creationId="{D43A3880-9505-2674-5197-534938C1591A}"/>
          </ac:spMkLst>
        </pc:spChg>
        <pc:spChg chg="add mod">
          <ac:chgData name="Jha, Aryan Ritwajeet" userId="2aad577e-539b-449b-83a6-8d411f484b4d" providerId="ADAL" clId="{E5E276AC-98EB-42E7-875C-0BC04E76CBAF}" dt="2024-12-17T16:54:42.521" v="209" actId="207"/>
          <ac:spMkLst>
            <pc:docMk/>
            <pc:sldMk cId="3718399303" sldId="706"/>
            <ac:spMk id="26" creationId="{01ED5892-C0F0-5327-F80D-A3DBAE774C17}"/>
          </ac:spMkLst>
        </pc:spChg>
        <pc:spChg chg="add mod">
          <ac:chgData name="Jha, Aryan Ritwajeet" userId="2aad577e-539b-449b-83a6-8d411f484b4d" providerId="ADAL" clId="{E5E276AC-98EB-42E7-875C-0BC04E76CBAF}" dt="2024-12-17T16:54:58.892" v="223" actId="1076"/>
          <ac:spMkLst>
            <pc:docMk/>
            <pc:sldMk cId="3718399303" sldId="706"/>
            <ac:spMk id="27" creationId="{8523C488-6D57-709C-52F3-792BD254FD28}"/>
          </ac:spMkLst>
        </pc:spChg>
        <pc:spChg chg="add mod">
          <ac:chgData name="Jha, Aryan Ritwajeet" userId="2aad577e-539b-449b-83a6-8d411f484b4d" providerId="ADAL" clId="{E5E276AC-98EB-42E7-875C-0BC04E76CBAF}" dt="2024-12-17T16:55:10.471" v="238" actId="20577"/>
          <ac:spMkLst>
            <pc:docMk/>
            <pc:sldMk cId="3718399303" sldId="706"/>
            <ac:spMk id="28" creationId="{0738F3FE-C81D-DFDA-E702-82D862501F1F}"/>
          </ac:spMkLst>
        </pc:spChg>
        <pc:spChg chg="add mod">
          <ac:chgData name="Jha, Aryan Ritwajeet" userId="2aad577e-539b-449b-83a6-8d411f484b4d" providerId="ADAL" clId="{E5E276AC-98EB-42E7-875C-0BC04E76CBAF}" dt="2024-12-17T16:55:25.952" v="273" actId="1076"/>
          <ac:spMkLst>
            <pc:docMk/>
            <pc:sldMk cId="3718399303" sldId="706"/>
            <ac:spMk id="29" creationId="{5F4FA4E4-7A97-1C7C-49F1-C77F1B951C90}"/>
          </ac:spMkLst>
        </pc:spChg>
        <pc:picChg chg="add mod">
          <ac:chgData name="Jha, Aryan Ritwajeet" userId="2aad577e-539b-449b-83a6-8d411f484b4d" providerId="ADAL" clId="{E5E276AC-98EB-42E7-875C-0BC04E76CBAF}" dt="2024-12-17T16:50:46.492" v="92" actId="1076"/>
          <ac:picMkLst>
            <pc:docMk/>
            <pc:sldMk cId="3718399303" sldId="706"/>
            <ac:picMk id="6" creationId="{A94CC78A-AF2C-8F6C-2EDB-DB5F1DCF28A9}"/>
          </ac:picMkLst>
        </pc:picChg>
        <pc:picChg chg="add mod">
          <ac:chgData name="Jha, Aryan Ritwajeet" userId="2aad577e-539b-449b-83a6-8d411f484b4d" providerId="ADAL" clId="{E5E276AC-98EB-42E7-875C-0BC04E76CBAF}" dt="2024-12-17T16:50:58.380" v="103" actId="1076"/>
          <ac:picMkLst>
            <pc:docMk/>
            <pc:sldMk cId="3718399303" sldId="706"/>
            <ac:picMk id="11" creationId="{924625EA-0D5B-79B7-A676-CF0C35C82967}"/>
          </ac:picMkLst>
        </pc:picChg>
        <pc:picChg chg="add mod">
          <ac:chgData name="Jha, Aryan Ritwajeet" userId="2aad577e-539b-449b-83a6-8d411f484b4d" providerId="ADAL" clId="{E5E276AC-98EB-42E7-875C-0BC04E76CBAF}" dt="2024-12-17T16:53:24.928" v="191" actId="1076"/>
          <ac:picMkLst>
            <pc:docMk/>
            <pc:sldMk cId="3718399303" sldId="706"/>
            <ac:picMk id="23" creationId="{DAE69784-3687-7757-4654-C4404FF292EE}"/>
          </ac:picMkLst>
        </pc:picChg>
      </pc:sldChg>
      <pc:sldChg chg="addSp delSp modSp add mod">
        <pc:chgData name="Jha, Aryan Ritwajeet" userId="2aad577e-539b-449b-83a6-8d411f484b4d" providerId="ADAL" clId="{E5E276AC-98EB-42E7-875C-0BC04E76CBAF}" dt="2024-12-17T16:58:22.779" v="319" actId="120"/>
        <pc:sldMkLst>
          <pc:docMk/>
          <pc:sldMk cId="706596973" sldId="707"/>
        </pc:sldMkLst>
        <pc:spChg chg="add mod">
          <ac:chgData name="Jha, Aryan Ritwajeet" userId="2aad577e-539b-449b-83a6-8d411f484b4d" providerId="ADAL" clId="{E5E276AC-98EB-42E7-875C-0BC04E76CBAF}" dt="2024-12-17T16:58:22.779" v="319" actId="120"/>
          <ac:spMkLst>
            <pc:docMk/>
            <pc:sldMk cId="706596973" sldId="707"/>
            <ac:spMk id="17" creationId="{1A8A1BCA-CB65-FA4F-DDA3-61DA6DC7B2DF}"/>
          </ac:spMkLst>
        </pc:spChg>
        <pc:picChg chg="add mod">
          <ac:chgData name="Jha, Aryan Ritwajeet" userId="2aad577e-539b-449b-83a6-8d411f484b4d" providerId="ADAL" clId="{E5E276AC-98EB-42E7-875C-0BC04E76CBAF}" dt="2024-12-17T16:57:44.320" v="280" actId="1076"/>
          <ac:picMkLst>
            <pc:docMk/>
            <pc:sldMk cId="706596973" sldId="707"/>
            <ac:picMk id="16" creationId="{57E4316D-0528-8310-4D08-CA61EF92520A}"/>
          </ac:picMkLst>
        </pc:picChg>
      </pc:sldChg>
      <pc:sldChg chg="addSp modSp add mod">
        <pc:chgData name="Jha, Aryan Ritwajeet" userId="2aad577e-539b-449b-83a6-8d411f484b4d" providerId="ADAL" clId="{E5E276AC-98EB-42E7-875C-0BC04E76CBAF}" dt="2024-12-17T17:00:12.948" v="348" actId="1076"/>
        <pc:sldMkLst>
          <pc:docMk/>
          <pc:sldMk cId="1499907044" sldId="708"/>
        </pc:sldMkLst>
        <pc:spChg chg="mod">
          <ac:chgData name="Jha, Aryan Ritwajeet" userId="2aad577e-539b-449b-83a6-8d411f484b4d" providerId="ADAL" clId="{E5E276AC-98EB-42E7-875C-0BC04E76CBAF}" dt="2024-12-17T17:00:12.948" v="348" actId="1076"/>
          <ac:spMkLst>
            <pc:docMk/>
            <pc:sldMk cId="1499907044" sldId="708"/>
            <ac:spMk id="17" creationId="{B90BF411-59A0-F134-901D-145B6F246937}"/>
          </ac:spMkLst>
        </pc:spChg>
        <pc:picChg chg="add mod">
          <ac:chgData name="Jha, Aryan Ritwajeet" userId="2aad577e-539b-449b-83a6-8d411f484b4d" providerId="ADAL" clId="{E5E276AC-98EB-42E7-875C-0BC04E76CBAF}" dt="2024-12-17T17:00:03.567" v="342" actId="1076"/>
          <ac:picMkLst>
            <pc:docMk/>
            <pc:sldMk cId="1499907044" sldId="708"/>
            <ac:picMk id="4" creationId="{E9B1E2E4-02EE-4CD3-B4F2-81484A580531}"/>
          </ac:picMkLst>
        </pc:picChg>
        <pc:picChg chg="add mod">
          <ac:chgData name="Jha, Aryan Ritwajeet" userId="2aad577e-539b-449b-83a6-8d411f484b4d" providerId="ADAL" clId="{E5E276AC-98EB-42E7-875C-0BC04E76CBAF}" dt="2024-12-17T17:00:08.703" v="347" actId="1076"/>
          <ac:picMkLst>
            <pc:docMk/>
            <pc:sldMk cId="1499907044" sldId="708"/>
            <ac:picMk id="6" creationId="{67F3A3EE-1105-A94E-281E-9EB41C2C5D50}"/>
          </ac:picMkLst>
        </pc:picChg>
        <pc:picChg chg="mod">
          <ac:chgData name="Jha, Aryan Ritwajeet" userId="2aad577e-539b-449b-83a6-8d411f484b4d" providerId="ADAL" clId="{E5E276AC-98EB-42E7-875C-0BC04E76CBAF}" dt="2024-12-17T16:59:43.817" v="333" actId="14100"/>
          <ac:picMkLst>
            <pc:docMk/>
            <pc:sldMk cId="1499907044" sldId="708"/>
            <ac:picMk id="16" creationId="{FEA8EB03-1C97-49DA-3994-0491762A5875}"/>
          </ac:picMkLst>
        </pc:picChg>
      </pc:sldChg>
      <pc:sldChg chg="modSp add mod ord">
        <pc:chgData name="Jha, Aryan Ritwajeet" userId="2aad577e-539b-449b-83a6-8d411f484b4d" providerId="ADAL" clId="{E5E276AC-98EB-42E7-875C-0BC04E76CBAF}" dt="2024-12-17T17:04:25.407" v="536" actId="14100"/>
        <pc:sldMkLst>
          <pc:docMk/>
          <pc:sldMk cId="274276219" sldId="709"/>
        </pc:sldMkLst>
        <pc:spChg chg="mod">
          <ac:chgData name="Jha, Aryan Ritwajeet" userId="2aad577e-539b-449b-83a6-8d411f484b4d" providerId="ADAL" clId="{E5E276AC-98EB-42E7-875C-0BC04E76CBAF}" dt="2024-12-17T17:04:25.407" v="536" actId="14100"/>
          <ac:spMkLst>
            <pc:docMk/>
            <pc:sldMk cId="274276219" sldId="709"/>
            <ac:spMk id="17" creationId="{0F71F9D1-1BCD-7FF5-31AE-D06810B7CFC3}"/>
          </ac:spMkLst>
        </pc:spChg>
        <pc:picChg chg="mod">
          <ac:chgData name="Jha, Aryan Ritwajeet" userId="2aad577e-539b-449b-83a6-8d411f484b4d" providerId="ADAL" clId="{E5E276AC-98EB-42E7-875C-0BC04E76CBAF}" dt="2024-12-17T17:00:34.909" v="352" actId="14826"/>
          <ac:picMkLst>
            <pc:docMk/>
            <pc:sldMk cId="274276219" sldId="709"/>
            <ac:picMk id="16" creationId="{F689494F-C4F8-D71F-6406-3D74F246A4B5}"/>
          </ac:picMkLst>
        </pc:picChg>
      </pc:sldChg>
    </pc:docChg>
  </pc:docChgLst>
  <pc:docChgLst>
    <pc:chgData name="Jha, Aryan Ritwajeet" userId="2aad577e-539b-449b-83a6-8d411f484b4d" providerId="ADAL" clId="{5AF39F11-0FC3-4A40-BF76-6745DAB875CD}"/>
    <pc:docChg chg="undo custSel addSld modSld sldOrd">
      <pc:chgData name="Jha, Aryan Ritwajeet" userId="2aad577e-539b-449b-83a6-8d411f484b4d" providerId="ADAL" clId="{5AF39F11-0FC3-4A40-BF76-6745DAB875CD}" dt="2025-01-18T14:27:30.325" v="82" actId="207"/>
      <pc:docMkLst>
        <pc:docMk/>
      </pc:docMkLst>
      <pc:sldChg chg="addSp delSp modSp mod">
        <pc:chgData name="Jha, Aryan Ritwajeet" userId="2aad577e-539b-449b-83a6-8d411f484b4d" providerId="ADAL" clId="{5AF39F11-0FC3-4A40-BF76-6745DAB875CD}" dt="2025-01-18T14:27:02.630" v="69" actId="207"/>
        <pc:sldMkLst>
          <pc:docMk/>
          <pc:sldMk cId="2232635323" sldId="710"/>
        </pc:sldMkLst>
        <pc:spChg chg="del">
          <ac:chgData name="Jha, Aryan Ritwajeet" userId="2aad577e-539b-449b-83a6-8d411f484b4d" providerId="ADAL" clId="{5AF39F11-0FC3-4A40-BF76-6745DAB875CD}" dt="2025-01-18T14:26:42.763" v="58" actId="478"/>
          <ac:spMkLst>
            <pc:docMk/>
            <pc:sldMk cId="2232635323" sldId="710"/>
            <ac:spMk id="2" creationId="{8FA574C2-BCAA-D43C-244F-2E73063FC625}"/>
          </ac:spMkLst>
        </pc:spChg>
        <pc:spChg chg="add del mod">
          <ac:chgData name="Jha, Aryan Ritwajeet" userId="2aad577e-539b-449b-83a6-8d411f484b4d" providerId="ADAL" clId="{5AF39F11-0FC3-4A40-BF76-6745DAB875CD}" dt="2025-01-18T14:26:45.427" v="60" actId="478"/>
          <ac:spMkLst>
            <pc:docMk/>
            <pc:sldMk cId="2232635323" sldId="710"/>
            <ac:spMk id="4" creationId="{D08EA21C-1587-7A95-F0ED-8A51477131D7}"/>
          </ac:spMkLst>
        </pc:spChg>
        <pc:spChg chg="add mod">
          <ac:chgData name="Jha, Aryan Ritwajeet" userId="2aad577e-539b-449b-83a6-8d411f484b4d" providerId="ADAL" clId="{5AF39F11-0FC3-4A40-BF76-6745DAB875CD}" dt="2025-01-18T14:27:02.630" v="69" actId="207"/>
          <ac:spMkLst>
            <pc:docMk/>
            <pc:sldMk cId="2232635323" sldId="710"/>
            <ac:spMk id="5" creationId="{378CA8E6-35C8-5A5B-D4C9-6D429B390C5B}"/>
          </ac:spMkLst>
        </pc:spChg>
      </pc:sldChg>
      <pc:sldChg chg="addSp delSp modSp mod">
        <pc:chgData name="Jha, Aryan Ritwajeet" userId="2aad577e-539b-449b-83a6-8d411f484b4d" providerId="ADAL" clId="{5AF39F11-0FC3-4A40-BF76-6745DAB875CD}" dt="2025-01-18T14:27:15.954" v="81" actId="207"/>
        <pc:sldMkLst>
          <pc:docMk/>
          <pc:sldMk cId="2293948837" sldId="711"/>
        </pc:sldMkLst>
        <pc:spChg chg="del">
          <ac:chgData name="Jha, Aryan Ritwajeet" userId="2aad577e-539b-449b-83a6-8d411f484b4d" providerId="ADAL" clId="{5AF39F11-0FC3-4A40-BF76-6745DAB875CD}" dt="2025-01-18T14:27:07.181" v="70" actId="478"/>
          <ac:spMkLst>
            <pc:docMk/>
            <pc:sldMk cId="2293948837" sldId="711"/>
            <ac:spMk id="2" creationId="{40ABBC85-E36C-54F0-0F7E-9F3C20249868}"/>
          </ac:spMkLst>
        </pc:spChg>
        <pc:spChg chg="add del mod">
          <ac:chgData name="Jha, Aryan Ritwajeet" userId="2aad577e-539b-449b-83a6-8d411f484b4d" providerId="ADAL" clId="{5AF39F11-0FC3-4A40-BF76-6745DAB875CD}" dt="2025-01-18T14:27:10.004" v="72" actId="478"/>
          <ac:spMkLst>
            <pc:docMk/>
            <pc:sldMk cId="2293948837" sldId="711"/>
            <ac:spMk id="7" creationId="{028267EB-6E73-71CF-F731-0E9D94E03551}"/>
          </ac:spMkLst>
        </pc:spChg>
        <pc:spChg chg="add mod">
          <ac:chgData name="Jha, Aryan Ritwajeet" userId="2aad577e-539b-449b-83a6-8d411f484b4d" providerId="ADAL" clId="{5AF39F11-0FC3-4A40-BF76-6745DAB875CD}" dt="2025-01-18T14:27:15.954" v="81" actId="207"/>
          <ac:spMkLst>
            <pc:docMk/>
            <pc:sldMk cId="2293948837" sldId="711"/>
            <ac:spMk id="8" creationId="{3246B7E6-1C00-5BC7-2153-146EBE382872}"/>
          </ac:spMkLst>
        </pc:spChg>
      </pc:sldChg>
      <pc:sldChg chg="addSp delSp modSp add mod ord">
        <pc:chgData name="Jha, Aryan Ritwajeet" userId="2aad577e-539b-449b-83a6-8d411f484b4d" providerId="ADAL" clId="{5AF39F11-0FC3-4A40-BF76-6745DAB875CD}" dt="2025-01-18T14:27:30.325" v="82" actId="207"/>
        <pc:sldMkLst>
          <pc:docMk/>
          <pc:sldMk cId="1119750169" sldId="712"/>
        </pc:sldMkLst>
        <pc:spChg chg="mod">
          <ac:chgData name="Jha, Aryan Ritwajeet" userId="2aad577e-539b-449b-83a6-8d411f484b4d" providerId="ADAL" clId="{5AF39F11-0FC3-4A40-BF76-6745DAB875CD}" dt="2025-01-18T14:27:30.325" v="82" actId="207"/>
          <ac:spMkLst>
            <pc:docMk/>
            <pc:sldMk cId="1119750169" sldId="712"/>
            <ac:spMk id="2" creationId="{C84B8C6C-7017-B477-E611-52B6B1BB8D79}"/>
          </ac:spMkLst>
        </pc:spChg>
        <pc:spChg chg="add del mod">
          <ac:chgData name="Jha, Aryan Ritwajeet" userId="2aad577e-539b-449b-83a6-8d411f484b4d" providerId="ADAL" clId="{5AF39F11-0FC3-4A40-BF76-6745DAB875CD}" dt="2025-01-18T14:26:00.296" v="44" actId="478"/>
          <ac:spMkLst>
            <pc:docMk/>
            <pc:sldMk cId="1119750169" sldId="712"/>
            <ac:spMk id="4" creationId="{145C753D-FE48-86A1-67C8-37E216907A69}"/>
          </ac:spMkLst>
        </pc:spChg>
      </pc:sldChg>
    </pc:docChg>
  </pc:docChgLst>
  <pc:docChgLst>
    <pc:chgData name="Jha, Aryan Ritwajeet" userId="2aad577e-539b-449b-83a6-8d411f484b4d" providerId="ADAL" clId="{0C78616D-D2CE-4AF8-BFF9-2E670E39A115}"/>
    <pc:docChg chg="undo custSel addSld delSld modSld sldOrd">
      <pc:chgData name="Jha, Aryan Ritwajeet" userId="2aad577e-539b-449b-83a6-8d411f484b4d" providerId="ADAL" clId="{0C78616D-D2CE-4AF8-BFF9-2E670E39A115}" dt="2025-01-14T18:01:56.293" v="306" actId="1076"/>
      <pc:docMkLst>
        <pc:docMk/>
      </pc:docMkLst>
      <pc:sldChg chg="addSp delSp modSp add mod ord">
        <pc:chgData name="Jha, Aryan Ritwajeet" userId="2aad577e-539b-449b-83a6-8d411f484b4d" providerId="ADAL" clId="{0C78616D-D2CE-4AF8-BFF9-2E670E39A115}" dt="2025-01-14T17:46:32.925" v="143" actId="1076"/>
        <pc:sldMkLst>
          <pc:docMk/>
          <pc:sldMk cId="2232635323" sldId="710"/>
        </pc:sldMkLst>
        <pc:spChg chg="mod">
          <ac:chgData name="Jha, Aryan Ritwajeet" userId="2aad577e-539b-449b-83a6-8d411f484b4d" providerId="ADAL" clId="{0C78616D-D2CE-4AF8-BFF9-2E670E39A115}" dt="2025-01-14T17:27:26.522" v="34" actId="20577"/>
          <ac:spMkLst>
            <pc:docMk/>
            <pc:sldMk cId="2232635323" sldId="710"/>
            <ac:spMk id="2" creationId="{8FA574C2-BCAA-D43C-244F-2E73063FC625}"/>
          </ac:spMkLst>
        </pc:spChg>
        <pc:spChg chg="add mod">
          <ac:chgData name="Jha, Aryan Ritwajeet" userId="2aad577e-539b-449b-83a6-8d411f484b4d" providerId="ADAL" clId="{0C78616D-D2CE-4AF8-BFF9-2E670E39A115}" dt="2025-01-14T17:46:30.215" v="142" actId="1076"/>
          <ac:spMkLst>
            <pc:docMk/>
            <pc:sldMk cId="2232635323" sldId="710"/>
            <ac:spMk id="14" creationId="{D22AF9B8-1519-87A2-B89C-1B884EA62F67}"/>
          </ac:spMkLst>
        </pc:spChg>
        <pc:spChg chg="add mod">
          <ac:chgData name="Jha, Aryan Ritwajeet" userId="2aad577e-539b-449b-83a6-8d411f484b4d" providerId="ADAL" clId="{0C78616D-D2CE-4AF8-BFF9-2E670E39A115}" dt="2025-01-14T17:44:24.753" v="118" actId="1076"/>
          <ac:spMkLst>
            <pc:docMk/>
            <pc:sldMk cId="2232635323" sldId="710"/>
            <ac:spMk id="15" creationId="{0E6EC89C-8B45-342F-4056-CA0C5AA62AAD}"/>
          </ac:spMkLst>
        </pc:spChg>
        <pc:spChg chg="add mod">
          <ac:chgData name="Jha, Aryan Ritwajeet" userId="2aad577e-539b-449b-83a6-8d411f484b4d" providerId="ADAL" clId="{0C78616D-D2CE-4AF8-BFF9-2E670E39A115}" dt="2025-01-14T17:44:17.743" v="116" actId="1076"/>
          <ac:spMkLst>
            <pc:docMk/>
            <pc:sldMk cId="2232635323" sldId="710"/>
            <ac:spMk id="16" creationId="{1BF1B4DB-9B64-4CF1-4939-736CA20DD3F8}"/>
          </ac:spMkLst>
        </pc:spChg>
        <pc:spChg chg="mod">
          <ac:chgData name="Jha, Aryan Ritwajeet" userId="2aad577e-539b-449b-83a6-8d411f484b4d" providerId="ADAL" clId="{0C78616D-D2CE-4AF8-BFF9-2E670E39A115}" dt="2025-01-14T17:44:22.073" v="117" actId="1076"/>
          <ac:spMkLst>
            <pc:docMk/>
            <pc:sldMk cId="2232635323" sldId="710"/>
            <ac:spMk id="24" creationId="{28DC9D88-03CF-7426-2C0F-C9DE2D1FD01B}"/>
          </ac:spMkLst>
        </pc:spChg>
        <pc:spChg chg="mod">
          <ac:chgData name="Jha, Aryan Ritwajeet" userId="2aad577e-539b-449b-83a6-8d411f484b4d" providerId="ADAL" clId="{0C78616D-D2CE-4AF8-BFF9-2E670E39A115}" dt="2025-01-14T17:44:33.063" v="121" actId="1076"/>
          <ac:spMkLst>
            <pc:docMk/>
            <pc:sldMk cId="2232635323" sldId="710"/>
            <ac:spMk id="25" creationId="{BCBFF4FD-5601-297E-3394-5813FAADFA85}"/>
          </ac:spMkLst>
        </pc:spChg>
        <pc:spChg chg="mod">
          <ac:chgData name="Jha, Aryan Ritwajeet" userId="2aad577e-539b-449b-83a6-8d411f484b4d" providerId="ADAL" clId="{0C78616D-D2CE-4AF8-BFF9-2E670E39A115}" dt="2025-01-14T17:46:32.925" v="143" actId="1076"/>
          <ac:spMkLst>
            <pc:docMk/>
            <pc:sldMk cId="2232635323" sldId="710"/>
            <ac:spMk id="27" creationId="{BD5799F9-6267-DCCE-8FB5-57E6848AB9E6}"/>
          </ac:spMkLst>
        </pc:spChg>
        <pc:picChg chg="add mod">
          <ac:chgData name="Jha, Aryan Ritwajeet" userId="2aad577e-539b-449b-83a6-8d411f484b4d" providerId="ADAL" clId="{0C78616D-D2CE-4AF8-BFF9-2E670E39A115}" dt="2025-01-14T17:44:34.789" v="122" actId="1076"/>
          <ac:picMkLst>
            <pc:docMk/>
            <pc:sldMk cId="2232635323" sldId="710"/>
            <ac:picMk id="10" creationId="{3503CE93-59A2-3BE5-1039-9F88E1C5B5D8}"/>
          </ac:picMkLst>
        </pc:picChg>
        <pc:picChg chg="add mod">
          <ac:chgData name="Jha, Aryan Ritwajeet" userId="2aad577e-539b-449b-83a6-8d411f484b4d" providerId="ADAL" clId="{0C78616D-D2CE-4AF8-BFF9-2E670E39A115}" dt="2025-01-14T17:44:36.763" v="123" actId="1076"/>
          <ac:picMkLst>
            <pc:docMk/>
            <pc:sldMk cId="2232635323" sldId="710"/>
            <ac:picMk id="13" creationId="{97B4AD31-BF9B-BCF3-625C-0B6042A93896}"/>
          </ac:picMkLst>
        </pc:picChg>
        <pc:picChg chg="add mod">
          <ac:chgData name="Jha, Aryan Ritwajeet" userId="2aad577e-539b-449b-83a6-8d411f484b4d" providerId="ADAL" clId="{0C78616D-D2CE-4AF8-BFF9-2E670E39A115}" dt="2025-01-14T17:45:17.173" v="132" actId="1076"/>
          <ac:picMkLst>
            <pc:docMk/>
            <pc:sldMk cId="2232635323" sldId="710"/>
            <ac:picMk id="18" creationId="{AB418FFE-9675-7190-EF4D-6F0BF70DF9E8}"/>
          </ac:picMkLst>
        </pc:picChg>
        <pc:picChg chg="add mod">
          <ac:chgData name="Jha, Aryan Ritwajeet" userId="2aad577e-539b-449b-83a6-8d411f484b4d" providerId="ADAL" clId="{0C78616D-D2CE-4AF8-BFF9-2E670E39A115}" dt="2025-01-14T17:46:11.343" v="141" actId="14826"/>
          <ac:picMkLst>
            <pc:docMk/>
            <pc:sldMk cId="2232635323" sldId="710"/>
            <ac:picMk id="21" creationId="{CC931E5D-7746-6D47-BCAB-890FAD0D0792}"/>
          </ac:picMkLst>
        </pc:picChg>
      </pc:sldChg>
      <pc:sldChg chg="new del">
        <pc:chgData name="Jha, Aryan Ritwajeet" userId="2aad577e-539b-449b-83a6-8d411f484b4d" providerId="ADAL" clId="{0C78616D-D2CE-4AF8-BFF9-2E670E39A115}" dt="2025-01-14T17:27:10.787" v="1" actId="47"/>
        <pc:sldMkLst>
          <pc:docMk/>
          <pc:sldMk cId="2760872044" sldId="710"/>
        </pc:sldMkLst>
      </pc:sldChg>
      <pc:sldChg chg="addSp delSp modSp add mod">
        <pc:chgData name="Jha, Aryan Ritwajeet" userId="2aad577e-539b-449b-83a6-8d411f484b4d" providerId="ADAL" clId="{0C78616D-D2CE-4AF8-BFF9-2E670E39A115}" dt="2025-01-14T18:01:56.293" v="306" actId="1076"/>
        <pc:sldMkLst>
          <pc:docMk/>
          <pc:sldMk cId="2293948837" sldId="711"/>
        </pc:sldMkLst>
        <pc:spChg chg="mod">
          <ac:chgData name="Jha, Aryan Ritwajeet" userId="2aad577e-539b-449b-83a6-8d411f484b4d" providerId="ADAL" clId="{0C78616D-D2CE-4AF8-BFF9-2E670E39A115}" dt="2025-01-14T18:00:19.423" v="168" actId="1076"/>
          <ac:spMkLst>
            <pc:docMk/>
            <pc:sldMk cId="2293948837" sldId="711"/>
            <ac:spMk id="2" creationId="{40ABBC85-E36C-54F0-0F7E-9F3C20249868}"/>
          </ac:spMkLst>
        </pc:spChg>
        <pc:spChg chg="add mod">
          <ac:chgData name="Jha, Aryan Ritwajeet" userId="2aad577e-539b-449b-83a6-8d411f484b4d" providerId="ADAL" clId="{0C78616D-D2CE-4AF8-BFF9-2E670E39A115}" dt="2025-01-14T18:00:16.564" v="167" actId="1076"/>
          <ac:spMkLst>
            <pc:docMk/>
            <pc:sldMk cId="2293948837" sldId="711"/>
            <ac:spMk id="3" creationId="{2DC5F95A-A8CE-012C-DA4E-016B5A0BED6B}"/>
          </ac:spMkLst>
        </pc:spChg>
        <pc:spChg chg="add mod">
          <ac:chgData name="Jha, Aryan Ritwajeet" userId="2aad577e-539b-449b-83a6-8d411f484b4d" providerId="ADAL" clId="{0C78616D-D2CE-4AF8-BFF9-2E670E39A115}" dt="2025-01-14T18:01:56.293" v="306" actId="1076"/>
          <ac:spMkLst>
            <pc:docMk/>
            <pc:sldMk cId="2293948837" sldId="711"/>
            <ac:spMk id="6" creationId="{69E224ED-240C-B67B-3060-FDC5099EB932}"/>
          </ac:spMkLst>
        </pc:spChg>
        <pc:spChg chg="mod">
          <ac:chgData name="Jha, Aryan Ritwajeet" userId="2aad577e-539b-449b-83a6-8d411f484b4d" providerId="ADAL" clId="{0C78616D-D2CE-4AF8-BFF9-2E670E39A115}" dt="2025-01-14T17:54:00.955" v="150" actId="20577"/>
          <ac:spMkLst>
            <pc:docMk/>
            <pc:sldMk cId="2293948837" sldId="711"/>
            <ac:spMk id="24" creationId="{2F0BA7F5-7DF2-0DC7-5728-9A82B452565C}"/>
          </ac:spMkLst>
        </pc:spChg>
        <pc:spChg chg="mod">
          <ac:chgData name="Jha, Aryan Ritwajeet" userId="2aad577e-539b-449b-83a6-8d411f484b4d" providerId="ADAL" clId="{0C78616D-D2CE-4AF8-BFF9-2E670E39A115}" dt="2025-01-14T18:00:16.564" v="167" actId="1076"/>
          <ac:spMkLst>
            <pc:docMk/>
            <pc:sldMk cId="2293948837" sldId="711"/>
            <ac:spMk id="25" creationId="{406A1F6F-95A6-D271-FAB1-0206C05C81B2}"/>
          </ac:spMkLst>
        </pc:spChg>
        <pc:spChg chg="mod">
          <ac:chgData name="Jha, Aryan Ritwajeet" userId="2aad577e-539b-449b-83a6-8d411f484b4d" providerId="ADAL" clId="{0C78616D-D2CE-4AF8-BFF9-2E670E39A115}" dt="2025-01-14T18:00:16.564" v="167" actId="1076"/>
          <ac:spMkLst>
            <pc:docMk/>
            <pc:sldMk cId="2293948837" sldId="711"/>
            <ac:spMk id="27" creationId="{3AB19CD0-1703-5D6D-17AF-49ADDF34231D}"/>
          </ac:spMkLst>
        </pc:spChg>
        <pc:picChg chg="add mod">
          <ac:chgData name="Jha, Aryan Ritwajeet" userId="2aad577e-539b-449b-83a6-8d411f484b4d" providerId="ADAL" clId="{0C78616D-D2CE-4AF8-BFF9-2E670E39A115}" dt="2025-01-14T18:00:30.504" v="171" actId="1076"/>
          <ac:picMkLst>
            <pc:docMk/>
            <pc:sldMk cId="2293948837" sldId="711"/>
            <ac:picMk id="5" creationId="{B960606F-9B2E-7EAA-1924-D5158613B1A3}"/>
          </ac:picMkLst>
        </pc:picChg>
        <pc:picChg chg="mod">
          <ac:chgData name="Jha, Aryan Ritwajeet" userId="2aad577e-539b-449b-83a6-8d411f484b4d" providerId="ADAL" clId="{0C78616D-D2CE-4AF8-BFF9-2E670E39A115}" dt="2025-01-14T18:00:16.564" v="167" actId="1076"/>
          <ac:picMkLst>
            <pc:docMk/>
            <pc:sldMk cId="2293948837" sldId="711"/>
            <ac:picMk id="10" creationId="{76F91B13-5BDA-D23B-88F3-776D291E6373}"/>
          </ac:picMkLst>
        </pc:picChg>
        <pc:picChg chg="mod">
          <ac:chgData name="Jha, Aryan Ritwajeet" userId="2aad577e-539b-449b-83a6-8d411f484b4d" providerId="ADAL" clId="{0C78616D-D2CE-4AF8-BFF9-2E670E39A115}" dt="2025-01-14T18:00:16.564" v="167" actId="1076"/>
          <ac:picMkLst>
            <pc:docMk/>
            <pc:sldMk cId="2293948837" sldId="711"/>
            <ac:picMk id="13" creationId="{BCD85DC8-5E7C-464C-3D28-F79DA541F236}"/>
          </ac:picMkLst>
        </pc:picChg>
        <pc:picChg chg="mod">
          <ac:chgData name="Jha, Aryan Ritwajeet" userId="2aad577e-539b-449b-83a6-8d411f484b4d" providerId="ADAL" clId="{0C78616D-D2CE-4AF8-BFF9-2E670E39A115}" dt="2025-01-14T17:55:50.493" v="156" actId="14826"/>
          <ac:picMkLst>
            <pc:docMk/>
            <pc:sldMk cId="2293948837" sldId="711"/>
            <ac:picMk id="18" creationId="{381DFC55-18EA-F9F7-2B01-371E66BE322B}"/>
          </ac:picMkLst>
        </pc:picChg>
        <pc:picChg chg="mod">
          <ac:chgData name="Jha, Aryan Ritwajeet" userId="2aad577e-539b-449b-83a6-8d411f484b4d" providerId="ADAL" clId="{0C78616D-D2CE-4AF8-BFF9-2E670E39A115}" dt="2025-01-14T17:54:37.923" v="155" actId="14826"/>
          <ac:picMkLst>
            <pc:docMk/>
            <pc:sldMk cId="2293948837" sldId="711"/>
            <ac:picMk id="21" creationId="{1CA06826-BBBD-E9EE-5209-E9B435F9AB3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0FF93-0026-45B7-9B5A-B2D3B6BBA23A}"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32FF4-F37E-4C77-AE14-B1E21C13EEA8}" type="slidenum">
              <a:rPr lang="en-US" smtClean="0"/>
              <a:t>‹#›</a:t>
            </a:fld>
            <a:endParaRPr lang="en-US"/>
          </a:p>
        </p:txBody>
      </p:sp>
    </p:spTree>
    <p:extLst>
      <p:ext uri="{BB962C8B-B14F-4D97-AF65-F5344CB8AC3E}">
        <p14:creationId xmlns:p14="http://schemas.microsoft.com/office/powerpoint/2010/main" val="1030144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8" r:id="rId1"/>
    <p:sldLayoutId id="2147483687" r:id="rId2"/>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7.png"/><Relationship Id="rId7" Type="http://schemas.openxmlformats.org/officeDocument/2006/relationships/image" Target="../media/image32.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8.png"/><Relationship Id="rId7" Type="http://schemas.openxmlformats.org/officeDocument/2006/relationships/image" Target="../media/image210.png"/><Relationship Id="rId12" Type="http://schemas.openxmlformats.org/officeDocument/2006/relationships/image" Target="../media/image221.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52.png"/><Relationship Id="rId5" Type="http://schemas.openxmlformats.org/officeDocument/2006/relationships/image" Target="../media/image190.png"/><Relationship Id="rId10" Type="http://schemas.openxmlformats.org/officeDocument/2006/relationships/image" Target="../media/image270.png"/><Relationship Id="rId4" Type="http://schemas.openxmlformats.org/officeDocument/2006/relationships/image" Target="../media/image49.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3.png"/><Relationship Id="rId7" Type="http://schemas.openxmlformats.org/officeDocument/2006/relationships/image" Target="../media/image48.png"/><Relationship Id="rId2" Type="http://schemas.openxmlformats.org/officeDocument/2006/relationships/image" Target="../media/image290.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61.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58.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2.png"/><Relationship Id="rId7" Type="http://schemas.openxmlformats.org/officeDocument/2006/relationships/image" Target="../media/image57.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hyperlink" Target="https://ieeexplore.ieee.org/document/6507355"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ieeexplore.ieee.org/document/9881982" TargetMode="External"/><Relationship Id="rId2" Type="http://schemas.openxmlformats.org/officeDocument/2006/relationships/hyperlink" Target="https://ieeexplore.ieee.org/document/9854116" TargetMode="Externa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ieeexplore.ieee.org/stamp/stamp.jsp?arnumber=9549701"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eeexplore.ieee.org/document/8952594" TargetMode="External"/><Relationship Id="rId2" Type="http://schemas.openxmlformats.org/officeDocument/2006/relationships/hyperlink" Target="https://ieeexplore.ieee.org/document/8442555" TargetMode="Externa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76.png"/><Relationship Id="rId2" Type="http://schemas.openxmlformats.org/officeDocument/2006/relationships/hyperlink" Target="https://ieeexplore.ieee.org/stamp/stamp.jsp?arnumber=9549701" TargetMode="Externa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20.png"/><Relationship Id="rId1" Type="http://schemas.openxmlformats.org/officeDocument/2006/relationships/slideLayout" Target="../slideLayouts/slideLayout1.xml"/><Relationship Id="rId4" Type="http://schemas.openxmlformats.org/officeDocument/2006/relationships/image" Target="../media/image630.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60.png"/><Relationship Id="rId1" Type="http://schemas.openxmlformats.org/officeDocument/2006/relationships/slideLayout" Target="../slideLayouts/slideLayout1.xml"/><Relationship Id="rId6" Type="http://schemas.openxmlformats.org/officeDocument/2006/relationships/image" Target="../media/image690.png"/><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0.png"/><Relationship Id="rId1" Type="http://schemas.openxmlformats.org/officeDocument/2006/relationships/slideLayout" Target="../slideLayouts/slideLayout1.xml"/><Relationship Id="rId6" Type="http://schemas.openxmlformats.org/officeDocument/2006/relationships/image" Target="../media/image690.png"/><Relationship Id="rId5" Type="http://schemas.openxmlformats.org/officeDocument/2006/relationships/image" Target="../media/image81.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2.png"/><Relationship Id="rId7" Type="http://schemas.openxmlformats.org/officeDocument/2006/relationships/image" Target="../media/image123.png"/><Relationship Id="rId2" Type="http://schemas.openxmlformats.org/officeDocument/2006/relationships/image" Target="../media/image710.png"/><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hyperlink" Target="https://www.net.in.tum.de/fileadmin/TUM/NET/NET-2011-07-2/NET-2011-07-2_20.pdf" TargetMode="External"/><Relationship Id="rId2" Type="http://schemas.openxmlformats.org/officeDocument/2006/relationships/hyperlink" Target="https://www.sciencedirect.com/science/article/pii/S0378779620300353?ref=pdf_download&amp;fr=RR-2&amp;rr=85dd2b5b9a990937" TargetMode="External"/><Relationship Id="rId1" Type="http://schemas.openxmlformats.org/officeDocument/2006/relationships/slideLayout" Target="../slideLayouts/slideLayout1.xml"/><Relationship Id="rId4" Type="http://schemas.openxmlformats.org/officeDocument/2006/relationships/hyperlink" Target="https://arxiv.org/pdf/1512.0648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3.png"/><Relationship Id="rId2"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22.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01.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210.png"/><Relationship Id="rId12" Type="http://schemas.openxmlformats.org/officeDocument/2006/relationships/image" Target="../media/image140.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36.png"/><Relationship Id="rId5" Type="http://schemas.openxmlformats.org/officeDocument/2006/relationships/image" Target="../media/image190.png"/><Relationship Id="rId10" Type="http://schemas.openxmlformats.org/officeDocument/2006/relationships/image" Target="../media/image121.png"/><Relationship Id="rId4" Type="http://schemas.openxmlformats.org/officeDocument/2006/relationships/image" Target="../media/image33.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205218" y="2425928"/>
            <a:ext cx="9520106" cy="1675397"/>
          </a:xfrm>
          <a:ln w="38100">
            <a:solidFill>
              <a:schemeClr val="bg2">
                <a:lumMod val="75000"/>
              </a:schemeClr>
            </a:solidFill>
          </a:ln>
        </p:spPr>
        <p:txBody>
          <a:bodyPr/>
          <a:lstStyle/>
          <a:p>
            <a:r>
              <a:rPr lang="en-US" sz="4000" dirty="0"/>
              <a:t>Scalable Multi-Period Optimal Power Flow</a:t>
            </a:r>
            <a:br>
              <a:rPr lang="en-US" sz="5400" dirty="0"/>
            </a:br>
            <a:r>
              <a:rPr lang="en-US" sz="3200" dirty="0"/>
              <a:t>for Active Power Distribution Systems</a:t>
            </a:r>
            <a:br>
              <a:rPr lang="en-US" sz="3200" dirty="0"/>
            </a:br>
            <a:r>
              <a:rPr lang="en-US" sz="1600" b="0" i="1" dirty="0"/>
              <a:t>or simply, Scalable MP-OPF in ADS</a:t>
            </a:r>
            <a:endParaRPr lang="en-US" sz="5400" b="0" i="1"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bg2">
                <a:lumMod val="75000"/>
              </a:schemeClr>
            </a:solidFill>
          </a:ln>
        </p:spPr>
        <p:txBody>
          <a:bodyPr>
            <a:normAutofit/>
          </a:bodyPr>
          <a:lstStyle/>
          <a:p>
            <a:pPr algn="ctr"/>
            <a:r>
              <a:rPr lang="en-US" i="1" dirty="0"/>
              <a:t>Aryan Ritwajeet Jha</a:t>
            </a:r>
          </a:p>
          <a:p>
            <a:pPr algn="ctr"/>
            <a:r>
              <a:rPr lang="en-US" sz="1800" i="1" dirty="0"/>
              <a:t>Graduate Research Assistant</a:t>
            </a:r>
          </a:p>
          <a:p>
            <a:pPr algn="ctr"/>
            <a:r>
              <a:rPr lang="en-US" sz="1800" i="1"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D5D14441-552C-DA0F-F1FD-C61DF502ADA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8BB589B-C7E6-3512-4F15-820E18349FD3}"/>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08BB589B-C7E6-3512-4F15-820E18349FD3}"/>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56C1D7A-B5B4-F69F-EF9F-50BE6DC0F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21FE1C4D-F89F-9B08-D654-5E588A1D80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B1134AE9-342F-DA8E-4D55-29017AD8DC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2FE5D0CD-A476-5949-069C-B308EC508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6E8D6DA6-703F-10D3-853C-82E4F1047B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85C6576-8705-E510-ECB3-BB1488930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3D610D8-7B56-581C-F347-FC1E0623184A}"/>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B878F551-015D-E387-2AA4-C69B5AC456B3}"/>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1462214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88109D59-EFA1-7251-6E0D-771D0525AEE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9467D43-26CD-0556-B6B2-19EB8CD6C258}"/>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39467D43-26CD-0556-B6B2-19EB8CD6C258}"/>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3A0D600-1955-C6B6-28F4-288FE1EFBA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0A32D5B0-47E8-4473-70BF-065E619378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89" cy="2439326"/>
          </a:xfrm>
          <a:prstGeom prst="rect">
            <a:avLst/>
          </a:prstGeom>
        </p:spPr>
      </p:pic>
      <p:pic>
        <p:nvPicPr>
          <p:cNvPr id="5" name="Picture 4">
            <a:extLst>
              <a:ext uri="{FF2B5EF4-FFF2-40B4-BE49-F238E27FC236}">
                <a16:creationId xmlns:a16="http://schemas.microsoft.com/office/drawing/2014/main" id="{5F2415FE-0992-22EB-60E5-EB974313DC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37848"/>
            <a:ext cx="3657597" cy="2438398"/>
          </a:xfrm>
          <a:prstGeom prst="rect">
            <a:avLst/>
          </a:prstGeom>
        </p:spPr>
      </p:pic>
      <p:pic>
        <p:nvPicPr>
          <p:cNvPr id="9" name="Picture 1">
            <a:extLst>
              <a:ext uri="{FF2B5EF4-FFF2-40B4-BE49-F238E27FC236}">
                <a16:creationId xmlns:a16="http://schemas.microsoft.com/office/drawing/2014/main" id="{9AB784A8-2C0C-8057-995A-63E6D6B1F8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08A924D7-D30A-0537-A776-8342816FB0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2DA17235-E3B3-7C3B-A0B8-950B541987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0"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C54B4AF-F889-E3F4-CFC7-E8B936AD20A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30D39672-391B-C37E-93AB-451449DE159E}"/>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 name="TextBox 2">
            <a:extLst>
              <a:ext uri="{FF2B5EF4-FFF2-40B4-BE49-F238E27FC236}">
                <a16:creationId xmlns:a16="http://schemas.microsoft.com/office/drawing/2014/main" id="{39DD7B27-7D79-E561-B4F8-D50AC860C210}"/>
              </a:ext>
            </a:extLst>
          </p:cNvPr>
          <p:cNvSpPr txBox="1"/>
          <p:nvPr/>
        </p:nvSpPr>
        <p:spPr>
          <a:xfrm>
            <a:off x="51898" y="834347"/>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Aldhabi" panose="01000000000000000000" pitchFamily="2" charset="-78"/>
                <a:ea typeface="+mn-ea"/>
                <a:cs typeface="Aldhabi" panose="01000000000000000000" pitchFamily="2" charset="-78"/>
              </a:rPr>
              <a:t>IpOpt</a:t>
            </a:r>
            <a:endPar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endParaRPr>
          </a:p>
        </p:txBody>
      </p:sp>
      <p:sp>
        <p:nvSpPr>
          <p:cNvPr id="6" name="TextBox 5">
            <a:extLst>
              <a:ext uri="{FF2B5EF4-FFF2-40B4-BE49-F238E27FC236}">
                <a16:creationId xmlns:a16="http://schemas.microsoft.com/office/drawing/2014/main" id="{A96501B8-12BC-CFCC-E1E8-A7ACD01842BB}"/>
              </a:ext>
            </a:extLst>
          </p:cNvPr>
          <p:cNvSpPr txBox="1"/>
          <p:nvPr/>
        </p:nvSpPr>
        <p:spPr>
          <a:xfrm>
            <a:off x="24732" y="3663322"/>
            <a:ext cx="1091296"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Juniper</a:t>
            </a:r>
          </a:p>
        </p:txBody>
      </p:sp>
      <p:sp>
        <p:nvSpPr>
          <p:cNvPr id="7" name="TextBox 6">
            <a:extLst>
              <a:ext uri="{FF2B5EF4-FFF2-40B4-BE49-F238E27FC236}">
                <a16:creationId xmlns:a16="http://schemas.microsoft.com/office/drawing/2014/main" id="{508A79B0-40A8-FEF6-7373-0497A45D036C}"/>
              </a:ext>
            </a:extLst>
          </p:cNvPr>
          <p:cNvSpPr txBox="1"/>
          <p:nvPr/>
        </p:nvSpPr>
        <p:spPr>
          <a:xfrm>
            <a:off x="5470590" y="58534"/>
            <a:ext cx="5896348" cy="523220"/>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Minor difference between solver optimal decision variables</a:t>
            </a:r>
          </a:p>
        </p:txBody>
      </p:sp>
    </p:spTree>
    <p:extLst>
      <p:ext uri="{BB962C8B-B14F-4D97-AF65-F5344CB8AC3E}">
        <p14:creationId xmlns:p14="http://schemas.microsoft.com/office/powerpoint/2010/main" val="389414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5B26-7BCB-437F-FEBE-0D8C4DFBE498}"/>
              </a:ext>
            </a:extLst>
          </p:cNvPr>
          <p:cNvSpPr>
            <a:spLocks noGrp="1"/>
          </p:cNvSpPr>
          <p:nvPr>
            <p:ph type="title"/>
          </p:nvPr>
        </p:nvSpPr>
        <p:spPr/>
        <p:txBody>
          <a:bodyPr/>
          <a:lstStyle/>
          <a:p>
            <a:r>
              <a:rPr lang="en-US" dirty="0"/>
              <a:t>Three Steps for Optimization Implementation </a:t>
            </a:r>
            <a:r>
              <a:rPr lang="en-US" b="0" dirty="0">
                <a:solidFill>
                  <a:schemeClr val="bg1">
                    <a:lumMod val="75000"/>
                  </a:schemeClr>
                </a:solidFill>
              </a:rPr>
              <a:t>(and what will be different for </a:t>
            </a:r>
            <a:r>
              <a:rPr lang="en-US" b="0" dirty="0">
                <a:solidFill>
                  <a:srgbClr val="C2A1D3"/>
                </a:solidFill>
              </a:rPr>
              <a:t>DDP</a:t>
            </a:r>
            <a:r>
              <a:rPr lang="en-US" b="0" dirty="0">
                <a:solidFill>
                  <a:schemeClr val="bg1">
                    <a:lumMod val="75000"/>
                  </a:schemeClr>
                </a:solidFill>
              </a:rPr>
              <a:t>)</a:t>
            </a:r>
            <a:r>
              <a:rPr lang="en-US" dirty="0"/>
              <a:t>:</a:t>
            </a:r>
          </a:p>
        </p:txBody>
      </p:sp>
      <p:sp>
        <p:nvSpPr>
          <p:cNvPr id="3" name="Content Placeholder 2">
            <a:extLst>
              <a:ext uri="{FF2B5EF4-FFF2-40B4-BE49-F238E27FC236}">
                <a16:creationId xmlns:a16="http://schemas.microsoft.com/office/drawing/2014/main" id="{528D6AAB-D53C-146F-BA59-B060787B4214}"/>
              </a:ext>
            </a:extLst>
          </p:cNvPr>
          <p:cNvSpPr>
            <a:spLocks noGrp="1"/>
          </p:cNvSpPr>
          <p:nvPr>
            <p:ph idx="1"/>
          </p:nvPr>
        </p:nvSpPr>
        <p:spPr/>
        <p:txBody>
          <a:bodyPr/>
          <a:lstStyle/>
          <a:p>
            <a:pPr marL="640080" lvl="1" indent="-457200">
              <a:buFont typeface="+mj-lt"/>
              <a:buAutoNum type="arabicPeriod"/>
            </a:pPr>
            <a:r>
              <a:rPr lang="en-US" dirty="0">
                <a:solidFill>
                  <a:srgbClr val="C2A1D3"/>
                </a:solidFill>
              </a:rPr>
              <a:t>[No change] </a:t>
            </a:r>
            <a:r>
              <a:rPr lang="en-US" dirty="0"/>
              <a:t>Loading Simulation Configuration from OpenDSS (.</a:t>
            </a:r>
            <a:r>
              <a:rPr lang="en-US" dirty="0" err="1"/>
              <a:t>dss</a:t>
            </a:r>
            <a:r>
              <a:rPr lang="en-US" dirty="0"/>
              <a:t>) files, Pre-optimization housekeeping</a:t>
            </a:r>
          </a:p>
          <a:p>
            <a:pPr marL="640080" lvl="1" indent="-457200">
              <a:buFont typeface="+mj-lt"/>
              <a:buAutoNum type="arabicPeriod"/>
            </a:pPr>
            <a:r>
              <a:rPr lang="en-US" dirty="0">
                <a:solidFill>
                  <a:srgbClr val="C2A1D3"/>
                </a:solidFill>
              </a:rPr>
              <a:t>[Some change] </a:t>
            </a:r>
            <a:r>
              <a:rPr lang="en-US" dirty="0"/>
              <a:t>Optimization Routine (Temporally brute forced optimization now verified, can be used as ‘Benchmark’ result for checking Optimality Gap)</a:t>
            </a:r>
          </a:p>
          <a:p>
            <a:pPr marL="640080" lvl="1" indent="-457200">
              <a:buFont typeface="+mj-lt"/>
              <a:buAutoNum type="arabicPeriod"/>
            </a:pPr>
            <a:r>
              <a:rPr lang="en-US" dirty="0">
                <a:solidFill>
                  <a:srgbClr val="C2A1D3"/>
                </a:solidFill>
              </a:rPr>
              <a:t>[No change] </a:t>
            </a:r>
            <a:r>
              <a:rPr lang="en-US" dirty="0"/>
              <a:t>Post Optimization result validation via </a:t>
            </a:r>
            <a:r>
              <a:rPr lang="en-US" dirty="0" err="1"/>
              <a:t>OpenDSSDirect</a:t>
            </a:r>
            <a:endParaRPr lang="en-US" dirty="0"/>
          </a:p>
        </p:txBody>
      </p:sp>
      <p:pic>
        <p:nvPicPr>
          <p:cNvPr id="9" name="Picture 8">
            <a:extLst>
              <a:ext uri="{FF2B5EF4-FFF2-40B4-BE49-F238E27FC236}">
                <a16:creationId xmlns:a16="http://schemas.microsoft.com/office/drawing/2014/main" id="{2B4C7630-6631-FCAA-C5D7-BCF4849B6A8A}"/>
              </a:ext>
            </a:extLst>
          </p:cNvPr>
          <p:cNvPicPr>
            <a:picLocks noChangeAspect="1"/>
          </p:cNvPicPr>
          <p:nvPr/>
        </p:nvPicPr>
        <p:blipFill>
          <a:blip r:embed="rId2"/>
          <a:stretch>
            <a:fillRect/>
          </a:stretch>
        </p:blipFill>
        <p:spPr>
          <a:xfrm>
            <a:off x="275040" y="4168664"/>
            <a:ext cx="3134713" cy="183647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871C9D-034D-897B-CD6A-914B02CBA6F4}"/>
                  </a:ext>
                </a:extLst>
              </p:cNvPr>
              <p:cNvSpPr txBox="1"/>
              <p:nvPr/>
            </p:nvSpPr>
            <p:spPr>
              <a:xfrm>
                <a:off x="0" y="6211669"/>
                <a:ext cx="3589646" cy="646331"/>
              </a:xfrm>
              <a:prstGeom prst="rect">
                <a:avLst/>
              </a:prstGeom>
              <a:noFill/>
            </p:spPr>
            <p:txBody>
              <a:bodyPr wrap="square" rtlCol="0">
                <a:spAutoFit/>
              </a:bodyPr>
              <a:lstStyle/>
              <a:p>
                <a:pPr algn="ctr"/>
                <a:r>
                  <a:rPr lang="en-US" dirty="0">
                    <a:solidFill>
                      <a:schemeClr val="bg1"/>
                    </a:solidFill>
                  </a:rPr>
                  <a:t>Initial Test System: ADS</a:t>
                </a:r>
                <a14:m>
                  <m:oMath xmlns:m="http://schemas.openxmlformats.org/officeDocument/2006/math">
                    <m:r>
                      <a:rPr lang="en-US" i="1" dirty="0" smtClean="0">
                        <a:solidFill>
                          <a:schemeClr val="bg1"/>
                        </a:solidFill>
                        <a:latin typeface="Cambria Math" panose="02040503050406030204" pitchFamily="18" charset="0"/>
                      </a:rPr>
                      <m:t>10</m:t>
                    </m:r>
                  </m:oMath>
                </a14:m>
                <a:r>
                  <a:rPr lang="en-US" dirty="0">
                    <a:solidFill>
                      <a:schemeClr val="bg1"/>
                    </a:solidFill>
                  </a:rPr>
                  <a:t>_</a:t>
                </a:r>
                <a14:m>
                  <m:oMath xmlns:m="http://schemas.openxmlformats.org/officeDocument/2006/math">
                    <m:r>
                      <a:rPr lang="en-US" i="1" dirty="0" smtClean="0">
                        <a:solidFill>
                          <a:schemeClr val="bg1"/>
                        </a:solidFill>
                        <a:latin typeface="Cambria Math" panose="02040503050406030204" pitchFamily="18" charset="0"/>
                      </a:rPr>
                      <m:t>1</m:t>
                    </m:r>
                  </m:oMath>
                </a14:m>
                <a:r>
                  <a:rPr lang="en-US" dirty="0">
                    <a:solidFill>
                      <a:schemeClr val="bg1"/>
                    </a:solidFill>
                  </a:rPr>
                  <a:t>ph with </a:t>
                </a:r>
                <a14:m>
                  <m:oMath xmlns:m="http://schemas.openxmlformats.org/officeDocument/2006/math">
                    <m:r>
                      <a:rPr lang="en-US" b="0" i="1" smtClean="0">
                        <a:solidFill>
                          <a:schemeClr val="bg1"/>
                        </a:solidFill>
                        <a:latin typeface="Cambria Math" panose="02040503050406030204" pitchFamily="18" charset="0"/>
                      </a:rPr>
                      <m:t>8</m:t>
                    </m:r>
                  </m:oMath>
                </a14:m>
                <a:r>
                  <a:rPr lang="en-US" dirty="0">
                    <a:solidFill>
                      <a:schemeClr val="bg1"/>
                    </a:solidFill>
                  </a:rPr>
                  <a:t> Loads,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PVs and </a:t>
                </a:r>
                <a14:m>
                  <m:oMath xmlns:m="http://schemas.openxmlformats.org/officeDocument/2006/math">
                    <m:r>
                      <a:rPr lang="en-US" b="0" i="1" smtClean="0">
                        <a:solidFill>
                          <a:schemeClr val="bg1"/>
                        </a:solidFill>
                        <a:latin typeface="Cambria Math" panose="02040503050406030204" pitchFamily="18" charset="0"/>
                      </a:rPr>
                      <m:t>2</m:t>
                    </m:r>
                  </m:oMath>
                </a14:m>
                <a:r>
                  <a:rPr lang="en-US" dirty="0">
                    <a:solidFill>
                      <a:schemeClr val="bg1"/>
                    </a:solidFill>
                  </a:rPr>
                  <a:t> Batteries</a:t>
                </a:r>
              </a:p>
            </p:txBody>
          </p:sp>
        </mc:Choice>
        <mc:Fallback xmlns="">
          <p:sp>
            <p:nvSpPr>
              <p:cNvPr id="10" name="TextBox 9">
                <a:extLst>
                  <a:ext uri="{FF2B5EF4-FFF2-40B4-BE49-F238E27FC236}">
                    <a16:creationId xmlns:a16="http://schemas.microsoft.com/office/drawing/2014/main" id="{B1871C9D-034D-897B-CD6A-914B02CBA6F4}"/>
                  </a:ext>
                </a:extLst>
              </p:cNvPr>
              <p:cNvSpPr txBox="1">
                <a:spLocks noRot="1" noChangeAspect="1" noMove="1" noResize="1" noEditPoints="1" noAdjustHandles="1" noChangeArrowheads="1" noChangeShapeType="1" noTextEdit="1"/>
              </p:cNvSpPr>
              <p:nvPr/>
            </p:nvSpPr>
            <p:spPr>
              <a:xfrm>
                <a:off x="0" y="6211669"/>
                <a:ext cx="3589646" cy="646331"/>
              </a:xfrm>
              <a:prstGeom prst="rect">
                <a:avLst/>
              </a:prstGeom>
              <a:blipFill>
                <a:blip r:embed="rId3"/>
                <a:stretch>
                  <a:fillRect l="-340" t="-5660" r="-509" b="-141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993B5B0-F37B-C092-E0CD-90F4F1E8ACFF}"/>
              </a:ext>
            </a:extLst>
          </p:cNvPr>
          <p:cNvSpPr txBox="1"/>
          <p:nvPr/>
        </p:nvSpPr>
        <p:spPr>
          <a:xfrm>
            <a:off x="5655469" y="4650733"/>
            <a:ext cx="3748589" cy="584775"/>
          </a:xfrm>
          <a:prstGeom prst="rect">
            <a:avLst/>
          </a:prstGeom>
          <a:solidFill>
            <a:srgbClr val="9558B2">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Now onto writing the script for DDP optimization routine ..</a:t>
            </a:r>
          </a:p>
        </p:txBody>
      </p:sp>
    </p:spTree>
    <p:extLst>
      <p:ext uri="{BB962C8B-B14F-4D97-AF65-F5344CB8AC3E}">
        <p14:creationId xmlns:p14="http://schemas.microsoft.com/office/powerpoint/2010/main" val="3963530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786EFD78-9464-2D37-C53B-28E5A1A2A48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400" kern="1200">
                <a:solidFill>
                  <a:schemeClr val="tx2"/>
                </a:solidFill>
                <a:latin typeface="+mj-lt"/>
                <a:ea typeface="+mj-ea"/>
                <a:cs typeface="+mj-cs"/>
              </a:rPr>
              <a:t>Latest Slides End Here. Previous Slides Follow.</a:t>
            </a:r>
          </a:p>
        </p:txBody>
      </p:sp>
      <p:grpSp>
        <p:nvGrpSpPr>
          <p:cNvPr id="43" name="Group 4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44" name="Freeform: Shape 4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Freeform: Shape 4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46" name="Freeform: Shape 45">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grpSp>
      <p:pic>
        <p:nvPicPr>
          <p:cNvPr id="47" name="Graphic 46" descr="Beginning">
            <a:extLst>
              <a:ext uri="{FF2B5EF4-FFF2-40B4-BE49-F238E27FC236}">
                <a16:creationId xmlns:a16="http://schemas.microsoft.com/office/drawing/2014/main" id="{A0B50FCA-C288-5680-377A-28A5294DE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250088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6F1BD108-8E67-526A-3608-0D9347F1EAA6}"/>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1B3B9C82-BDA6-D7A8-60A8-557C11852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6"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83C7B48D-91E1-50C9-F045-F03F5BD7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8D65D196-CB5A-A5C6-DC44-0B11F5B42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DC51A-7437-30AB-D105-117F25FCF64B}"/>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B55F53E-A521-C68D-C944-C213EE0B5949}"/>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C293E2-E5AB-31A6-CBB1-746074C13F25}"/>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27F62A3-F279-6C38-C7BE-4A5EAC4E2D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9370"/>
            <a:ext cx="4743484" cy="2917127"/>
          </a:xfrm>
          <a:prstGeom prst="rect">
            <a:avLst/>
          </a:prstGeom>
        </p:spPr>
      </p:pic>
      <p:pic>
        <p:nvPicPr>
          <p:cNvPr id="15" name="Picture 14">
            <a:extLst>
              <a:ext uri="{FF2B5EF4-FFF2-40B4-BE49-F238E27FC236}">
                <a16:creationId xmlns:a16="http://schemas.microsoft.com/office/drawing/2014/main" id="{6EA11AC6-B68E-55B6-57E2-280D6D179164}"/>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501910"/>
            <a:ext cx="5703817" cy="312662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97A143-FFE5-C91D-1EA4-A09AEB3A0185}"/>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1397A143-FFE5-C91D-1EA4-A09AEB3A0185}"/>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E902054-16B9-85EB-3412-5EEDFD924B3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75995" y="1606005"/>
            <a:ext cx="3777657" cy="905123"/>
          </a:xfrm>
          <a:prstGeom prst="rect">
            <a:avLst/>
          </a:prstGeom>
        </p:spPr>
      </p:pic>
      <p:sp>
        <p:nvSpPr>
          <p:cNvPr id="6" name="TextBox 5">
            <a:extLst>
              <a:ext uri="{FF2B5EF4-FFF2-40B4-BE49-F238E27FC236}">
                <a16:creationId xmlns:a16="http://schemas.microsoft.com/office/drawing/2014/main" id="{D7C290DB-B5FD-E329-A3E0-370C51E835FC}"/>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03A43316-47ED-D7B0-8C09-617DB39BFDD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E0BE8C0B-6534-3BC0-E3FF-1593B28B28D6}"/>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10EBC0D0-9903-AB37-D4F7-FA62EB2BA1B1}"/>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CA81170-115F-3DE5-6D60-92DBE1D5DE3F}"/>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A08732-25F6-809E-DB17-361D02B1FF4D}"/>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DBAF3F06-0409-8F9C-A984-8D07EA761564}"/>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13DD47FB-9767-6010-A7CB-D8946F6D6D5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8D748EC8-A9CD-D68C-FF26-67393CFB7639}"/>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E8BBE4E5-EF4E-2908-85CC-211D0D308982}"/>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B33BFC0A-4EF2-4324-F2FE-C53B28C96867}"/>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E195F806-75C5-B73E-D53F-688317045A47}"/>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EB96BC6E-FA61-ED34-D9AC-FD75E909D701}"/>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E6929D0C-9E42-4D47-BB93-A4462A5A62F3}"/>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880155A-A8B0-5F06-4331-A93CF33E2214}"/>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764EBC55-ED73-7DF0-05DE-51BD0679EBBF}"/>
              </a:ext>
            </a:extLst>
          </p:cNvPr>
          <p:cNvSpPr txBox="1"/>
          <p:nvPr/>
        </p:nvSpPr>
        <p:spPr>
          <a:xfrm>
            <a:off x="10263011" y="5915482"/>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 name="TextBox 2">
            <a:extLst>
              <a:ext uri="{FF2B5EF4-FFF2-40B4-BE49-F238E27FC236}">
                <a16:creationId xmlns:a16="http://schemas.microsoft.com/office/drawing/2014/main" id="{78140BA1-EE6C-0975-6D05-550C7DA30A89}"/>
              </a:ext>
            </a:extLst>
          </p:cNvPr>
          <p:cNvSpPr txBox="1"/>
          <p:nvPr/>
        </p:nvSpPr>
        <p:spPr>
          <a:xfrm>
            <a:off x="8517615" y="5700038"/>
            <a:ext cx="2650921" cy="215444"/>
          </a:xfrm>
          <a:prstGeom prst="rect">
            <a:avLst/>
          </a:prstGeom>
          <a:solidFill>
            <a:srgbClr val="C00000">
              <a:alpha val="36078"/>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orbel"/>
                <a:ea typeface="+mn-ea"/>
                <a:cs typeface="+mn-cs"/>
              </a:rPr>
              <a:t>Weirdly high discrepancy in voltage (will be investigated)</a:t>
            </a:r>
          </a:p>
        </p:txBody>
      </p:sp>
    </p:spTree>
    <p:extLst>
      <p:ext uri="{BB962C8B-B14F-4D97-AF65-F5344CB8AC3E}">
        <p14:creationId xmlns:p14="http://schemas.microsoft.com/office/powerpoint/2010/main" val="4052494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E8465763-F375-6228-A462-4C143CD1602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4A22AE5-0A76-112B-9264-0FB0BCC4634E}"/>
                  </a:ext>
                </a:extLst>
              </p:cNvPr>
              <p:cNvSpPr>
                <a:spLocks noGrp="1"/>
              </p:cNvSpPr>
              <p:nvPr>
                <p:ph type="title"/>
              </p:nvPr>
            </p:nvSpPr>
            <p:spPr>
              <a:xfrm>
                <a:off x="1077686" y="355078"/>
                <a:ext cx="9373821" cy="738784"/>
              </a:xfrm>
            </p:spPr>
            <p:txBody>
              <a:bodyPr/>
              <a:lstStyle/>
              <a:p>
                <a:pPr algn="ctr"/>
                <a:r>
                  <a:rPr lang="en-US" sz="2400" dirty="0"/>
                  <a:t>IEEE</a:t>
                </a:r>
                <a14:m>
                  <m:oMath xmlns:m="http://schemas.openxmlformats.org/officeDocument/2006/math">
                    <m:r>
                      <a:rPr lang="en-US" sz="2400" i="1">
                        <a:latin typeface="Cambria Math" panose="02040503050406030204" pitchFamily="18" charset="0"/>
                      </a:rPr>
                      <m:t>𝟏𝟐𝟑</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a:t>ph: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𝟏𝟐</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F4A22AE5-0A76-112B-9264-0FB0BCC4634E}"/>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620FC9-E8DB-CEF8-DC41-DC539485D6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D06BA15D-56F2-1BD5-58DC-731C2BB41D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6"/>
          </a:xfrm>
          <a:prstGeom prst="rect">
            <a:avLst/>
          </a:prstGeom>
        </p:spPr>
      </p:pic>
      <p:pic>
        <p:nvPicPr>
          <p:cNvPr id="5" name="Picture 4">
            <a:extLst>
              <a:ext uri="{FF2B5EF4-FFF2-40B4-BE49-F238E27FC236}">
                <a16:creationId xmlns:a16="http://schemas.microsoft.com/office/drawing/2014/main" id="{BA5FB80F-9875-65D5-1001-52BC190D4C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DE018EAC-3A1B-763F-0A96-182F9E919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9" y="3837848"/>
            <a:ext cx="3657597"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C8BA595E-D920-4142-E603-5D1195922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5"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152F021F-02E8-B6DC-81B9-01ECA4ADDE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3B738B-BFF9-E83F-4CC4-8B61164BB6CD}"/>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9CC35CC0-D59B-E83B-32C7-350CBAAE575A}"/>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3752790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0B594B4B-30DD-CA9B-0AAA-BAD1F1974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7" cy="1322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7265E599-2F61-D173-A6F8-F1533F2F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6"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DFFE92BD-3513-397C-0E5A-989F5822D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6" cy="1322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DEE49-BA82-EDBC-90E2-70A6FD8FF3F2}"/>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776A7E-CE55-88AA-4E92-43557034073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B12E99-8FF0-80DF-121C-C7F32EBDD1D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42E442D-E198-424E-7A20-535AF512AC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8284" y="3438541"/>
            <a:ext cx="4743484" cy="2937868"/>
          </a:xfrm>
          <a:prstGeom prst="rect">
            <a:avLst/>
          </a:prstGeom>
        </p:spPr>
      </p:pic>
      <p:pic>
        <p:nvPicPr>
          <p:cNvPr id="15" name="Picture 14">
            <a:extLst>
              <a:ext uri="{FF2B5EF4-FFF2-40B4-BE49-F238E27FC236}">
                <a16:creationId xmlns:a16="http://schemas.microsoft.com/office/drawing/2014/main" id="{CF66CFB1-01D7-E7DD-085F-8E456F3CD5A6}"/>
              </a:ext>
            </a:extLst>
          </p:cNvPr>
          <p:cNvPicPr>
            <a:picLocks noChangeAspect="1"/>
          </p:cNvPicPr>
          <p:nvPr/>
        </p:nvPicPr>
        <p:blipFill>
          <a:blip r:embed="rId9">
            <a:clrChange>
              <a:clrFrom>
                <a:srgbClr val="9A9CD5"/>
              </a:clrFrom>
              <a:clrTo>
                <a:srgbClr val="9A9CD5">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6605" y="3487762"/>
            <a:ext cx="5703817" cy="3154923"/>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dirty="0"/>
                  <a:t>ADS</a:t>
                </a:r>
                <a14:m>
                  <m:oMath xmlns:m="http://schemas.openxmlformats.org/officeDocument/2006/math">
                    <m:r>
                      <a:rPr lang="en-US" sz="2400" b="1" i="1" smtClean="0">
                        <a:latin typeface="Cambria Math" panose="02040503050406030204" pitchFamily="18" charset="0"/>
                      </a:rPr>
                      <m:t>𝟏𝟎</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001514B1-0056-0015-3EC1-2F1DF047686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6898" y="1606005"/>
            <a:ext cx="3935852" cy="905123"/>
          </a:xfrm>
          <a:prstGeom prst="rect">
            <a:avLst/>
          </a:prstGeom>
        </p:spPr>
      </p:pic>
      <p:sp>
        <p:nvSpPr>
          <p:cNvPr id="6" name="TextBox 5">
            <a:extLst>
              <a:ext uri="{FF2B5EF4-FFF2-40B4-BE49-F238E27FC236}">
                <a16:creationId xmlns:a16="http://schemas.microsoft.com/office/drawing/2014/main" id="{9F8CA7D5-7CA0-695F-5BD8-3A90FCD06738}"/>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7130D8C7-1858-54CC-66E6-1B30267DA97E}"/>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858DF302-BCB8-698A-A6F5-FE0FF395F073}"/>
              </a:ext>
            </a:extLst>
          </p:cNvPr>
          <p:cNvSpPr/>
          <p:nvPr/>
        </p:nvSpPr>
        <p:spPr>
          <a:xfrm>
            <a:off x="680446" y="6108466"/>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25DB9CE6-E4C2-D498-4E4D-E714DA8CF616}"/>
              </a:ext>
            </a:extLst>
          </p:cNvPr>
          <p:cNvSpPr txBox="1"/>
          <p:nvPr/>
        </p:nvSpPr>
        <p:spPr>
          <a:xfrm>
            <a:off x="5209033" y="610428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8D93C7CF-8A07-64C1-1D37-B53B03D10FF3}"/>
              </a:ext>
            </a:extLst>
          </p:cNvPr>
          <p:cNvSpPr/>
          <p:nvPr/>
        </p:nvSpPr>
        <p:spPr>
          <a:xfrm>
            <a:off x="678284" y="5399732"/>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D4F52D-A0BA-184F-3D5C-D42DFF72326B}"/>
                  </a:ext>
                </a:extLst>
              </p:cNvPr>
              <p:cNvSpPr txBox="1"/>
              <p:nvPr/>
            </p:nvSpPr>
            <p:spPr>
              <a:xfrm>
                <a:off x="5260635" y="5346923"/>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6D4F52D-A0BA-184F-3D5C-D42DFF72326B}"/>
                  </a:ext>
                </a:extLst>
              </p:cNvPr>
              <p:cNvSpPr txBox="1">
                <a:spLocks noRot="1" noChangeAspect="1" noMove="1" noResize="1" noEditPoints="1" noAdjustHandles="1" noChangeArrowheads="1" noChangeShapeType="1" noTextEdit="1"/>
              </p:cNvSpPr>
              <p:nvPr/>
            </p:nvSpPr>
            <p:spPr>
              <a:xfrm>
                <a:off x="5260635" y="5346923"/>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B7B03C07-9572-509E-BB35-7FE84E1E8BD8}"/>
              </a:ext>
            </a:extLst>
          </p:cNvPr>
          <p:cNvSpPr/>
          <p:nvPr/>
        </p:nvSpPr>
        <p:spPr>
          <a:xfrm>
            <a:off x="396898" y="2291831"/>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7C3C9DB8-2F2F-18C1-41AF-E458DAC7E104}"/>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ECFEC4E2-E921-D310-D4DA-8EB41C7D081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A296C816-BC8B-73F5-8BE7-CD691797F726}"/>
              </a:ext>
            </a:extLst>
          </p:cNvPr>
          <p:cNvSpPr/>
          <p:nvPr/>
        </p:nvSpPr>
        <p:spPr>
          <a:xfrm>
            <a:off x="678284" y="3659845"/>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4CFA22BA-744A-60A9-CA1B-1F7A8FF006F2}"/>
              </a:ext>
            </a:extLst>
          </p:cNvPr>
          <p:cNvSpPr txBox="1"/>
          <p:nvPr/>
        </p:nvSpPr>
        <p:spPr>
          <a:xfrm>
            <a:off x="4569095" y="3585331"/>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3" name="TextBox 32">
            <a:extLst>
              <a:ext uri="{FF2B5EF4-FFF2-40B4-BE49-F238E27FC236}">
                <a16:creationId xmlns:a16="http://schemas.microsoft.com/office/drawing/2014/main" id="{ECAD167C-11D6-2B17-4B2D-47481BE248B3}"/>
              </a:ext>
            </a:extLst>
          </p:cNvPr>
          <p:cNvSpPr txBox="1"/>
          <p:nvPr/>
        </p:nvSpPr>
        <p:spPr>
          <a:xfrm>
            <a:off x="10057416" y="5781876"/>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
        <p:nvSpPr>
          <p:cNvPr id="34" name="Rectangle 33">
            <a:extLst>
              <a:ext uri="{FF2B5EF4-FFF2-40B4-BE49-F238E27FC236}">
                <a16:creationId xmlns:a16="http://schemas.microsoft.com/office/drawing/2014/main" id="{599DB561-5AF6-D827-2AF6-344140154586}"/>
              </a:ext>
            </a:extLst>
          </p:cNvPr>
          <p:cNvSpPr/>
          <p:nvPr/>
        </p:nvSpPr>
        <p:spPr>
          <a:xfrm>
            <a:off x="6166605" y="5721394"/>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1A1BAD07-1EC8-777F-7BF9-8AB602556CC2}"/>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323EDE9-43E1-7519-3B82-3E23CDF0A6CE}"/>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E27A8945-0F7E-D63E-2FAA-8A89146F25D6}"/>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Tree>
    <p:extLst>
      <p:ext uri="{BB962C8B-B14F-4D97-AF65-F5344CB8AC3E}">
        <p14:creationId xmlns:p14="http://schemas.microsoft.com/office/powerpoint/2010/main" val="364739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171FBD-1BE3-C1E6-11AE-DA419538ED70}"/>
                  </a:ext>
                </a:extLst>
              </p:cNvPr>
              <p:cNvSpPr>
                <a:spLocks noGrp="1"/>
              </p:cNvSpPr>
              <p:nvPr>
                <p:ph type="title"/>
              </p:nvPr>
            </p:nvSpPr>
            <p:spPr>
              <a:xfrm>
                <a:off x="1077686" y="355078"/>
                <a:ext cx="9373821" cy="738784"/>
              </a:xfrm>
            </p:spPr>
            <p:txBody>
              <a:bodyPr/>
              <a:lstStyle/>
              <a:p>
                <a:pPr algn="ctr"/>
                <a:r>
                  <a:rPr lang="en-US" sz="2400" dirty="0"/>
                  <a:t>ADS</a:t>
                </a:r>
                <a14:m>
                  <m:oMath xmlns:m="http://schemas.openxmlformats.org/officeDocument/2006/math">
                    <m:r>
                      <a:rPr lang="en-US" sz="2400" i="1">
                        <a:latin typeface="Cambria Math" panose="02040503050406030204" pitchFamily="18" charset="0"/>
                      </a:rPr>
                      <m:t>𝟏𝟎</m:t>
                    </m:r>
                  </m:oMath>
                </a14:m>
                <a:r>
                  <a:rPr lang="en-US" sz="2400" dirty="0"/>
                  <a:t>_</a:t>
                </a:r>
                <a14:m>
                  <m:oMath xmlns:m="http://schemas.openxmlformats.org/officeDocument/2006/math">
                    <m:r>
                      <a:rPr lang="en-US" sz="2400" i="1" dirty="0">
                        <a:latin typeface="Cambria Math" panose="02040503050406030204" pitchFamily="18" charset="0"/>
                      </a:rPr>
                      <m:t>𝟏</m:t>
                    </m:r>
                  </m:oMath>
                </a14:m>
                <a:r>
                  <a:rPr lang="en-US" sz="2400" dirty="0" err="1"/>
                  <a:t>ph</a:t>
                </a:r>
                <a:r>
                  <a:rPr lang="en-US" sz="2400" dirty="0"/>
                  <a:t>: </a:t>
                </a:r>
                <a:r>
                  <a:rPr lang="en-US" sz="2400" b="1" dirty="0"/>
                  <a:t>MP</a:t>
                </a:r>
                <a:r>
                  <a:rPr lang="en-US" sz="2400" dirty="0">
                    <a:solidFill>
                      <a:schemeClr val="accent3">
                        <a:lumMod val="60000"/>
                        <a:lumOff val="40000"/>
                      </a:schemeClr>
                    </a:solidFill>
                  </a:rPr>
                  <a:t>C</a:t>
                </a:r>
                <a:r>
                  <a:rPr lang="en-US" sz="2400" b="1" dirty="0"/>
                  <a:t>OPF 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𝟐𝟓</m:t>
                    </m:r>
                    <m:r>
                      <a:rPr lang="en-US" sz="2400" b="1" i="1" smtClean="0">
                        <a:latin typeface="Cambria Math" panose="02040503050406030204" pitchFamily="18" charset="0"/>
                      </a:rPr>
                      <m:t>%</m:t>
                    </m:r>
                  </m:oMath>
                </a14:m>
                <a:endParaRPr lang="en-US" sz="2800" dirty="0"/>
              </a:p>
            </p:txBody>
          </p:sp>
        </mc:Choice>
        <mc:Fallback xmlns="">
          <p:sp>
            <p:nvSpPr>
              <p:cNvPr id="2" name="Title 1">
                <a:extLst>
                  <a:ext uri="{FF2B5EF4-FFF2-40B4-BE49-F238E27FC236}">
                    <a16:creationId xmlns:a16="http://schemas.microsoft.com/office/drawing/2014/main" id="{5F171FBD-1BE3-C1E6-11AE-DA419538ED70}"/>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2"/>
                <a:stretch>
                  <a:fillRect b="-256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0623DC4-1B52-EEED-FB53-144277D34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358" y="1159393"/>
            <a:ext cx="3657597" cy="2438398"/>
          </a:xfrm>
          <a:prstGeom prst="rect">
            <a:avLst/>
          </a:prstGeom>
        </p:spPr>
      </p:pic>
      <p:pic>
        <p:nvPicPr>
          <p:cNvPr id="14" name="Picture 13">
            <a:extLst>
              <a:ext uri="{FF2B5EF4-FFF2-40B4-BE49-F238E27FC236}">
                <a16:creationId xmlns:a16="http://schemas.microsoft.com/office/drawing/2014/main" id="{BCDBC9EA-82A2-1BC2-DA40-CF1B9EE8BB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27828" y="1159393"/>
            <a:ext cx="3658990" cy="2439327"/>
          </a:xfrm>
          <a:prstGeom prst="rect">
            <a:avLst/>
          </a:prstGeom>
        </p:spPr>
      </p:pic>
      <p:pic>
        <p:nvPicPr>
          <p:cNvPr id="5" name="Picture 4">
            <a:extLst>
              <a:ext uri="{FF2B5EF4-FFF2-40B4-BE49-F238E27FC236}">
                <a16:creationId xmlns:a16="http://schemas.microsoft.com/office/drawing/2014/main" id="{2829CDCD-A05B-3F58-45E6-DC0C08660B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5358" y="3846710"/>
            <a:ext cx="3657597" cy="2438398"/>
          </a:xfrm>
          <a:prstGeom prst="rect">
            <a:avLst/>
          </a:prstGeom>
        </p:spPr>
      </p:pic>
      <p:pic>
        <p:nvPicPr>
          <p:cNvPr id="9" name="Picture 1">
            <a:extLst>
              <a:ext uri="{FF2B5EF4-FFF2-40B4-BE49-F238E27FC236}">
                <a16:creationId xmlns:a16="http://schemas.microsoft.com/office/drawing/2014/main" id="{EF8B5FAE-1EF4-0CD6-3DFC-0FBC6E656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302058" y="3837848"/>
            <a:ext cx="3657599" cy="2438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4C3EEAE4-D9AB-FAD2-8715-B7C41C43F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55086" y="1159393"/>
            <a:ext cx="3631846" cy="2421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0E465516-CA78-3941-C087-EE6C7E2A9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109047" y="3828984"/>
            <a:ext cx="3670891" cy="24472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AF90A8-FF21-6A68-BE23-841810FFD916}"/>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13" name="TextBox 12">
            <a:extLst>
              <a:ext uri="{FF2B5EF4-FFF2-40B4-BE49-F238E27FC236}">
                <a16:creationId xmlns:a16="http://schemas.microsoft.com/office/drawing/2014/main" id="{2F611967-4F20-87A0-84A8-7F7E8434D42C}"/>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Tree>
    <p:extLst>
      <p:ext uri="{BB962C8B-B14F-4D97-AF65-F5344CB8AC3E}">
        <p14:creationId xmlns:p14="http://schemas.microsoft.com/office/powerpoint/2010/main" val="2001038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868680" y="405575"/>
            <a:ext cx="5001768" cy="1371600"/>
          </a:xfrm>
          <a:ln w="38100">
            <a:solidFill>
              <a:srgbClr val="9558B2"/>
            </a:solidFill>
          </a:ln>
        </p:spPr>
        <p:txBody>
          <a:bodyPr vert="horz" lIns="91440" tIns="45720" rIns="91440" bIns="45720" rtlCol="0" anchor="ctr">
            <a:normAutofit/>
          </a:bodyPr>
          <a:lstStyle/>
          <a:p>
            <a:r>
              <a:rPr lang="en-US" sz="3600" dirty="0">
                <a:solidFill>
                  <a:schemeClr val="tx1"/>
                </a:solidFill>
                <a:latin typeface="+mj-lt"/>
              </a:rPr>
              <a:t>DDP for MPOPF for ADS Workflow</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CBA48D7-508A-BB14-A813-B5F4B1DA0C48}"/>
              </a:ext>
            </a:extLst>
          </p:cNvPr>
          <p:cNvPicPr>
            <a:picLocks noChangeAspect="1"/>
          </p:cNvPicPr>
          <p:nvPr/>
        </p:nvPicPr>
        <p:blipFill>
          <a:blip r:embed="rId2"/>
          <a:stretch>
            <a:fillRect/>
          </a:stretch>
        </p:blipFill>
        <p:spPr>
          <a:xfrm>
            <a:off x="6465273" y="2141427"/>
            <a:ext cx="4622241" cy="4206240"/>
          </a:xfrm>
          <a:prstGeom prst="rect">
            <a:avLst/>
          </a:prstGeom>
          <a:ln w="38100">
            <a:solidFill>
              <a:srgbClr val="9558B2"/>
            </a:solidFill>
          </a:ln>
        </p:spPr>
      </p:pic>
      <p:pic>
        <p:nvPicPr>
          <p:cNvPr id="5" name="Picture 4">
            <a:extLst>
              <a:ext uri="{FF2B5EF4-FFF2-40B4-BE49-F238E27FC236}">
                <a16:creationId xmlns:a16="http://schemas.microsoft.com/office/drawing/2014/main" id="{A6DF877E-3C98-D4F3-E78E-973191392FF8}"/>
              </a:ext>
            </a:extLst>
          </p:cNvPr>
          <p:cNvPicPr>
            <a:picLocks noChangeAspect="1"/>
          </p:cNvPicPr>
          <p:nvPr/>
        </p:nvPicPr>
        <p:blipFill>
          <a:blip r:embed="rId3"/>
          <a:stretch>
            <a:fillRect/>
          </a:stretch>
        </p:blipFill>
        <p:spPr>
          <a:xfrm>
            <a:off x="902310" y="2141427"/>
            <a:ext cx="4660653" cy="4206240"/>
          </a:xfrm>
          <a:prstGeom prst="rect">
            <a:avLst/>
          </a:prstGeom>
          <a:ln w="38100">
            <a:solidFill>
              <a:srgbClr val="9558B2"/>
            </a:solidFill>
          </a:ln>
        </p:spPr>
      </p:pic>
      <p:pic>
        <p:nvPicPr>
          <p:cNvPr id="8" name="Picture 7">
            <a:extLst>
              <a:ext uri="{FF2B5EF4-FFF2-40B4-BE49-F238E27FC236}">
                <a16:creationId xmlns:a16="http://schemas.microsoft.com/office/drawing/2014/main" id="{A9BD8A7C-5B13-572E-BA5A-0975B20B4AB4}"/>
              </a:ext>
            </a:extLst>
          </p:cNvPr>
          <p:cNvPicPr>
            <a:picLocks noChangeAspect="1"/>
          </p:cNvPicPr>
          <p:nvPr/>
        </p:nvPicPr>
        <p:blipFill>
          <a:blip r:embed="rId4"/>
          <a:stretch>
            <a:fillRect/>
          </a:stretch>
        </p:blipFill>
        <p:spPr>
          <a:xfrm>
            <a:off x="6474366" y="392058"/>
            <a:ext cx="4802454" cy="1368699"/>
          </a:xfrm>
          <a:prstGeom prst="rect">
            <a:avLst/>
          </a:prstGeom>
          <a:ln w="12700">
            <a:solidFill>
              <a:srgbClr val="9558B2"/>
            </a:solidFill>
          </a:ln>
        </p:spPr>
      </p:pic>
    </p:spTree>
    <p:extLst>
      <p:ext uri="{BB962C8B-B14F-4D97-AF65-F5344CB8AC3E}">
        <p14:creationId xmlns:p14="http://schemas.microsoft.com/office/powerpoint/2010/main" val="294244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EF044-44CF-046A-052B-F08CBF2D82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DDP for MPOPF for ADS Workflow</a:t>
            </a:r>
          </a:p>
        </p:txBody>
      </p:sp>
      <p:pic>
        <p:nvPicPr>
          <p:cNvPr id="4" name="Picture 3">
            <a:extLst>
              <a:ext uri="{FF2B5EF4-FFF2-40B4-BE49-F238E27FC236}">
                <a16:creationId xmlns:a16="http://schemas.microsoft.com/office/drawing/2014/main" id="{6DEB6C24-96DB-0D8E-4A53-00645C8E7B9F}"/>
              </a:ext>
            </a:extLst>
          </p:cNvPr>
          <p:cNvPicPr>
            <a:picLocks noChangeAspect="1"/>
          </p:cNvPicPr>
          <p:nvPr/>
        </p:nvPicPr>
        <p:blipFill>
          <a:blip r:embed="rId2"/>
          <a:stretch>
            <a:fillRect/>
          </a:stretch>
        </p:blipFill>
        <p:spPr>
          <a:xfrm>
            <a:off x="643467" y="2318354"/>
            <a:ext cx="10905066" cy="3107944"/>
          </a:xfrm>
          <a:prstGeom prst="rect">
            <a:avLst/>
          </a:prstGeom>
        </p:spPr>
      </p:pic>
    </p:spTree>
    <p:extLst>
      <p:ext uri="{BB962C8B-B14F-4D97-AF65-F5344CB8AC3E}">
        <p14:creationId xmlns:p14="http://schemas.microsoft.com/office/powerpoint/2010/main" val="4265390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6B99-320B-9F06-2CB1-689737F0A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B8C6C-7017-B477-E611-52B6B1BB8D79}"/>
              </a:ext>
            </a:extLst>
          </p:cNvPr>
          <p:cNvSpPr>
            <a:spLocks noGrp="1"/>
          </p:cNvSpPr>
          <p:nvPr>
            <p:ph type="title"/>
          </p:nvPr>
        </p:nvSpPr>
        <p:spPr>
          <a:xfrm>
            <a:off x="138391" y="233926"/>
            <a:ext cx="10063163" cy="547158"/>
          </a:xfrm>
        </p:spPr>
        <p:txBody>
          <a:bodyPr/>
          <a:lstStyle/>
          <a:p>
            <a:pPr algn="ctr"/>
            <a:r>
              <a:rPr lang="en-US" sz="2400" dirty="0"/>
              <a:t>Dual Variables Comparison</a:t>
            </a:r>
            <a:br>
              <a:rPr lang="en-US" sz="2400" dirty="0"/>
            </a:br>
            <a:r>
              <a:rPr lang="en-IN" sz="1100" dirty="0"/>
              <a:t>Terminal SOC Constraint </a:t>
            </a:r>
            <a:r>
              <a:rPr lang="en-IN" sz="1100" dirty="0">
                <a:solidFill>
                  <a:schemeClr val="accent6">
                    <a:lumMod val="60000"/>
                    <a:lumOff val="40000"/>
                  </a:schemeClr>
                </a:solidFill>
              </a:rPr>
              <a:t>Relaxed</a:t>
            </a:r>
            <a:endParaRPr lang="en-US" sz="2400" dirty="0">
              <a:solidFill>
                <a:schemeClr val="accent6">
                  <a:lumMod val="60000"/>
                  <a:lumOff val="40000"/>
                </a:schemeClr>
              </a:solidFill>
            </a:endParaRPr>
          </a:p>
        </p:txBody>
      </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25C6C749-4357-0F6C-8EB6-1A1041FFF933}"/>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p:sp>
            <p:nvSpPr>
              <p:cNvPr id="24" name="Rectangle 23">
                <a:extLst>
                  <a:ext uri="{FF2B5EF4-FFF2-40B4-BE49-F238E27FC236}">
                    <a16:creationId xmlns:a16="http://schemas.microsoft.com/office/drawing/2014/main" id="{25C6C749-4357-0F6C-8EB6-1A1041FFF933}"/>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2"/>
                <a:stretch>
                  <a:fillRect l="-2703" b="-434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E3CD18A4-8B6A-307F-D414-0DFFBEF75021}"/>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25" name="Rectangle 24">
                <a:extLst>
                  <a:ext uri="{FF2B5EF4-FFF2-40B4-BE49-F238E27FC236}">
                    <a16:creationId xmlns:a16="http://schemas.microsoft.com/office/drawing/2014/main" id="{E3CD18A4-8B6A-307F-D414-0DFFBEF75021}"/>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3"/>
                <a:stretch>
                  <a:fillRect l="-6061"/>
                </a:stretch>
              </a:blipFill>
            </p:spPr>
            <p:txBody>
              <a:bodyPr/>
              <a:lstStyle/>
              <a:p>
                <a:r>
                  <a:rPr lang="en-IN">
                    <a:noFill/>
                  </a:rPr>
                  <a:t> </a:t>
                </a:r>
              </a:p>
            </p:txBody>
          </p:sp>
        </mc:Fallback>
      </mc:AlternateContent>
      <p:sp>
        <p:nvSpPr>
          <p:cNvPr id="27" name="Rectangle 26">
            <a:extLst>
              <a:ext uri="{FF2B5EF4-FFF2-40B4-BE49-F238E27FC236}">
                <a16:creationId xmlns:a16="http://schemas.microsoft.com/office/drawing/2014/main" id="{243EA136-6FAD-2BB4-B7FF-746A26F57542}"/>
              </a:ext>
            </a:extLst>
          </p:cNvPr>
          <p:cNvSpPr/>
          <p:nvPr/>
        </p:nvSpPr>
        <p:spPr>
          <a:xfrm>
            <a:off x="9030027" y="1105415"/>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endParaRPr lang="en-IN" dirty="0"/>
          </a:p>
        </p:txBody>
      </p:sp>
      <p:pic>
        <p:nvPicPr>
          <p:cNvPr id="10" name="Picture 9">
            <a:extLst>
              <a:ext uri="{FF2B5EF4-FFF2-40B4-BE49-F238E27FC236}">
                <a16:creationId xmlns:a16="http://schemas.microsoft.com/office/drawing/2014/main" id="{24E7B441-61D1-6427-B969-6F626DD3A3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5134" y="1693231"/>
            <a:ext cx="3115110" cy="1143159"/>
          </a:xfrm>
          <a:prstGeom prst="rect">
            <a:avLst/>
          </a:prstGeom>
        </p:spPr>
      </p:pic>
      <p:pic>
        <p:nvPicPr>
          <p:cNvPr id="13" name="Picture 12">
            <a:extLst>
              <a:ext uri="{FF2B5EF4-FFF2-40B4-BE49-F238E27FC236}">
                <a16:creationId xmlns:a16="http://schemas.microsoft.com/office/drawing/2014/main" id="{645017F9-5687-55B9-9179-D44C82E240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61062" y="1683705"/>
            <a:ext cx="3143689" cy="1181264"/>
          </a:xfrm>
          <a:prstGeom prst="rect">
            <a:avLst/>
          </a:prstGeom>
        </p:spPr>
      </p:pic>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DEA2C1C4-C0F7-F632-B9A5-9F656BA07D56}"/>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p:sp>
            <p:nvSpPr>
              <p:cNvPr id="15" name="Rectangle 14">
                <a:extLst>
                  <a:ext uri="{FF2B5EF4-FFF2-40B4-BE49-F238E27FC236}">
                    <a16:creationId xmlns:a16="http://schemas.microsoft.com/office/drawing/2014/main" id="{DEA2C1C4-C0F7-F632-B9A5-9F656BA07D56}"/>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6"/>
                <a:stretch>
                  <a:fillRect l="-6061"/>
                </a:stretch>
              </a:blipFill>
            </p:spPr>
            <p:txBody>
              <a:bodyPr/>
              <a:lstStyle/>
              <a:p>
                <a:r>
                  <a:rPr lang="en-IN">
                    <a:noFill/>
                  </a:rPr>
                  <a:t> </a:t>
                </a:r>
              </a:p>
            </p:txBody>
          </p:sp>
        </mc:Fallback>
      </mc:AlternateContent>
      <p:sp>
        <p:nvSpPr>
          <p:cNvPr id="16" name="Rectangle 15">
            <a:extLst>
              <a:ext uri="{FF2B5EF4-FFF2-40B4-BE49-F238E27FC236}">
                <a16:creationId xmlns:a16="http://schemas.microsoft.com/office/drawing/2014/main" id="{29F663A0-22A2-BEE3-CD3B-A26457739DE5}"/>
              </a:ext>
            </a:extLst>
          </p:cNvPr>
          <p:cNvSpPr/>
          <p:nvPr/>
        </p:nvSpPr>
        <p:spPr>
          <a:xfrm>
            <a:off x="3003898" y="1075179"/>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endParaRPr lang="en-IN" dirty="0"/>
          </a:p>
        </p:txBody>
      </p:sp>
      <p:pic>
        <p:nvPicPr>
          <p:cNvPr id="18" name="Picture 17">
            <a:extLst>
              <a:ext uri="{FF2B5EF4-FFF2-40B4-BE49-F238E27FC236}">
                <a16:creationId xmlns:a16="http://schemas.microsoft.com/office/drawing/2014/main" id="{4B95C1B4-B2F6-1D2F-B5D2-5C1F36EDFA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2221" y="1597309"/>
            <a:ext cx="1993840" cy="5104231"/>
          </a:xfrm>
          <a:prstGeom prst="rect">
            <a:avLst/>
          </a:prstGeom>
        </p:spPr>
      </p:pic>
      <p:pic>
        <p:nvPicPr>
          <p:cNvPr id="21" name="Picture 20">
            <a:extLst>
              <a:ext uri="{FF2B5EF4-FFF2-40B4-BE49-F238E27FC236}">
                <a16:creationId xmlns:a16="http://schemas.microsoft.com/office/drawing/2014/main" id="{130A5A6A-330C-FA90-FF24-5AEB66B2F5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716559" y="1597309"/>
            <a:ext cx="1984641" cy="5104231"/>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388A3EC5-8AED-60E3-3CBB-E1C4CC2C0492}"/>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=3</m:t>
                      </m:r>
                    </m:oMath>
                  </m:oMathPara>
                </a14:m>
                <a:endParaRPr lang="en-IN" dirty="0"/>
              </a:p>
            </p:txBody>
          </p:sp>
        </mc:Choice>
        <mc:Fallback>
          <p:sp>
            <p:nvSpPr>
              <p:cNvPr id="3" name="Rectangle 2">
                <a:extLst>
                  <a:ext uri="{FF2B5EF4-FFF2-40B4-BE49-F238E27FC236}">
                    <a16:creationId xmlns:a16="http://schemas.microsoft.com/office/drawing/2014/main" id="{388A3EC5-8AED-60E3-3CBB-E1C4CC2C0492}"/>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9"/>
                <a:stretch>
                  <a:fillRect l="-2691" b="-434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F218AF7E-C29A-08CA-B294-C26EB40A77E6}"/>
              </a:ext>
            </a:extLst>
          </p:cNvPr>
          <p:cNvPicPr>
            <a:picLocks noChangeAspect="1"/>
          </p:cNvPicPr>
          <p:nvPr/>
        </p:nvPicPr>
        <p:blipFill>
          <a:blip r:embed="rId10"/>
          <a:stretch>
            <a:fillRect/>
          </a:stretch>
        </p:blipFill>
        <p:spPr>
          <a:xfrm>
            <a:off x="10740673" y="609154"/>
            <a:ext cx="1422947" cy="6092386"/>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A2964689-3175-FB38-0F8D-1CAED04409EB}"/>
                  </a:ext>
                </a:extLst>
              </p:cNvPr>
              <p:cNvSpPr/>
              <p:nvPr/>
            </p:nvSpPr>
            <p:spPr>
              <a:xfrm>
                <a:off x="9394633" y="3655347"/>
                <a:ext cx="1346040" cy="3107969"/>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=3</m:t>
                    </m:r>
                  </m:oMath>
                </a14:m>
                <a:r>
                  <a:rPr lang="en-IN" dirty="0"/>
                  <a:t> all batteries: </a:t>
                </a:r>
                <a14:m>
                  <m:oMath xmlns:m="http://schemas.openxmlformats.org/officeDocument/2006/math">
                    <m:r>
                      <a:rPr lang="en-US" b="0" i="1" smtClean="0">
                        <a:latin typeface="Cambria Math" panose="02040503050406030204" pitchFamily="18" charset="0"/>
                      </a:rPr>
                      <m:t>𝜇</m:t>
                    </m:r>
                  </m:oMath>
                </a14:m>
                <a:r>
                  <a:rPr lang="en-IN" dirty="0"/>
                  <a:t> values for all batteries for any particular time step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IN" dirty="0"/>
                  <a:t> are pretty much the same</a:t>
                </a:r>
              </a:p>
            </p:txBody>
          </p:sp>
        </mc:Choice>
        <mc:Fallback>
          <p:sp>
            <p:nvSpPr>
              <p:cNvPr id="6" name="Rectangle 5">
                <a:extLst>
                  <a:ext uri="{FF2B5EF4-FFF2-40B4-BE49-F238E27FC236}">
                    <a16:creationId xmlns:a16="http://schemas.microsoft.com/office/drawing/2014/main" id="{A2964689-3175-FB38-0F8D-1CAED04409EB}"/>
                  </a:ext>
                </a:extLst>
              </p:cNvPr>
              <p:cNvSpPr>
                <a:spLocks noRot="1" noChangeAspect="1" noMove="1" noResize="1" noEditPoints="1" noAdjustHandles="1" noChangeArrowheads="1" noChangeShapeType="1" noTextEdit="1"/>
              </p:cNvSpPr>
              <p:nvPr/>
            </p:nvSpPr>
            <p:spPr>
              <a:xfrm>
                <a:off x="9394633" y="3655347"/>
                <a:ext cx="1346040" cy="3107969"/>
              </a:xfrm>
              <a:prstGeom prst="rect">
                <a:avLst/>
              </a:prstGeom>
              <a:blipFill>
                <a:blip r:embed="rId11"/>
                <a:stretch>
                  <a:fillRect l="-5830" r="-448" b="-3523"/>
                </a:stretch>
              </a:blipFill>
            </p:spPr>
            <p:txBody>
              <a:bodyPr/>
              <a:lstStyle/>
              <a:p>
                <a:r>
                  <a:rPr lang="en-IN">
                    <a:noFill/>
                  </a:rPr>
                  <a:t> </a:t>
                </a:r>
              </a:p>
            </p:txBody>
          </p:sp>
        </mc:Fallback>
      </mc:AlternateContent>
    </p:spTree>
    <p:extLst>
      <p:ext uri="{BB962C8B-B14F-4D97-AF65-F5344CB8AC3E}">
        <p14:creationId xmlns:p14="http://schemas.microsoft.com/office/powerpoint/2010/main" val="1119750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p:txBody>
          <a:bodyPr/>
          <a:lstStyle/>
          <a:p>
            <a:r>
              <a:rPr lang="en-US" dirty="0">
                <a:latin typeface="Corbel"/>
              </a:rPr>
              <a:t>Steps towards understanding Temporal Decomposition </a:t>
            </a:r>
            <a:r>
              <a:rPr lang="en-US" b="0" dirty="0">
                <a:latin typeface="Corbel"/>
              </a:rPr>
              <a:t>– Which Papers to Read?</a:t>
            </a:r>
            <a:r>
              <a:rPr lang="en-US" dirty="0">
                <a:latin typeface="Corbel"/>
              </a:rPr>
              <a:t>  </a:t>
            </a:r>
            <a:endParaRPr lang="en-US" dirty="0"/>
          </a:p>
        </p:txBody>
      </p: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r>
              <a:rPr lang="en-US" dirty="0"/>
              <a:t>Find work where it has actually been used.</a:t>
            </a:r>
          </a:p>
          <a:p>
            <a:pPr lvl="1">
              <a:buFont typeface="Courier New" panose="020B0604020202020204" pitchFamily="34" charset="0"/>
              <a:buChar char="o"/>
            </a:pPr>
            <a:r>
              <a:rPr lang="en-US" dirty="0"/>
              <a:t>Beginning with only those which solve for the MPOPF problem.</a:t>
            </a:r>
          </a:p>
          <a:p>
            <a:pPr lvl="2">
              <a:buFont typeface="Courier New" panose="020B0604020202020204" pitchFamily="34" charset="0"/>
              <a:buChar char="o"/>
            </a:pPr>
            <a:r>
              <a:rPr lang="en-US" dirty="0"/>
              <a:t>Right now, Transmission systems are OK too (they have to deal with ramping up/down constraints for generators)</a:t>
            </a:r>
          </a:p>
          <a:p>
            <a:pPr lvl="2">
              <a:buFont typeface="Courier New" panose="020B0604020202020204" pitchFamily="34" charset="0"/>
              <a:buChar char="o"/>
            </a:pPr>
            <a:r>
              <a:rPr lang="en-US" dirty="0"/>
              <a:t>But may look into other domains as well afterwards</a:t>
            </a:r>
          </a:p>
          <a:p>
            <a:pPr lvl="1">
              <a:buFont typeface="Courier New" panose="020B0604020202020204" pitchFamily="34" charset="0"/>
              <a:buChar char="o"/>
            </a:pPr>
            <a:r>
              <a:rPr lang="en-US" sz="2000" dirty="0"/>
              <a:t>Ascertaining which approach to follow, based on certain desirable features the </a:t>
            </a:r>
            <a:r>
              <a:rPr lang="en-US" sz="2000" i="1" dirty="0">
                <a:solidFill>
                  <a:srgbClr val="C2A1D3"/>
                </a:solidFill>
              </a:rPr>
              <a:t>future algorithm </a:t>
            </a:r>
            <a:r>
              <a:rPr lang="en-US" sz="2000" dirty="0"/>
              <a:t>should have.</a:t>
            </a:r>
            <a:endParaRPr lang="en-US" sz="1800" dirty="0"/>
          </a:p>
        </p:txBody>
      </p:sp>
    </p:spTree>
    <p:extLst>
      <p:ext uri="{BB962C8B-B14F-4D97-AF65-F5344CB8AC3E}">
        <p14:creationId xmlns:p14="http://schemas.microsoft.com/office/powerpoint/2010/main" val="1943787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1064418" y="342494"/>
            <a:ext cx="10063163" cy="1272756"/>
          </a:xfrm>
        </p:spPr>
        <p:txBody>
          <a:bodyPr/>
          <a:lstStyle/>
          <a:p>
            <a:r>
              <a:rPr lang="en-US" sz="3600" dirty="0">
                <a:latin typeface="Corbel"/>
              </a:rPr>
              <a:t>Steps towards understanding Temporal Decomposition – </a:t>
            </a:r>
            <a:r>
              <a:rPr lang="en-US" sz="3600" b="0" dirty="0">
                <a:latin typeface="Corbel"/>
              </a:rPr>
              <a:t>Intended Algorithmic 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1063487" y="2106676"/>
                <a:ext cx="10063163" cy="4286531"/>
              </a:xfrm>
            </p:spPr>
            <p:txBody>
              <a:bodyPr/>
              <a:lstStyle/>
              <a:p>
                <a:pPr lvl="1">
                  <a:buFont typeface="Courier New" panose="020B0604020202020204" pitchFamily="34" charset="0"/>
                  <a:buChar char="o"/>
                </a:pPr>
                <a:r>
                  <a:rPr lang="en-US" sz="2000" dirty="0"/>
                  <a:t>Desirable features the </a:t>
                </a:r>
                <a:r>
                  <a:rPr lang="en-US" sz="2000" i="1" dirty="0">
                    <a:solidFill>
                      <a:srgbClr val="C2A1D3"/>
                    </a:solidFill>
                  </a:rPr>
                  <a:t>future algorithm </a:t>
                </a:r>
                <a:r>
                  <a:rPr lang="en-US" sz="2000" dirty="0">
                    <a:solidFill>
                      <a:srgbClr val="C2A1D3"/>
                    </a:solidFill>
                  </a:rPr>
                  <a:t> </a:t>
                </a:r>
                <a:r>
                  <a:rPr lang="en-US" sz="2000" dirty="0"/>
                  <a:t>should have:</a:t>
                </a:r>
              </a:p>
              <a:p>
                <a:pPr marL="708660" lvl="2" indent="-342900">
                  <a:buFont typeface="+mj-lt"/>
                  <a:buAutoNum type="arabicPeriod"/>
                </a:pPr>
                <a:r>
                  <a:rPr lang="en-US" sz="1800" dirty="0"/>
                  <a:t>Should be </a:t>
                </a:r>
                <a:r>
                  <a:rPr lang="en-US" sz="1800" b="1" dirty="0"/>
                  <a:t>scalable</a:t>
                </a:r>
                <a:r>
                  <a:rPr lang="en-US" sz="1800" dirty="0"/>
                  <a:t> </a:t>
                </a:r>
                <a:r>
                  <a:rPr lang="en-US" sz="1800" b="1" dirty="0"/>
                  <a:t>with</a:t>
                </a:r>
                <a:r>
                  <a:rPr lang="en-US" sz="1800" dirty="0"/>
                  <a:t> respect to </a:t>
                </a:r>
                <a:r>
                  <a:rPr lang="en-US" sz="1800" b="1" dirty="0"/>
                  <a:t>Time</a:t>
                </a:r>
                <a:r>
                  <a:rPr lang="en-US" sz="1800" dirty="0"/>
                  <a:t> (horizon duration)</a:t>
                </a:r>
              </a:p>
              <a:p>
                <a:pPr lvl="3"/>
                <a:r>
                  <a:rPr lang="en-US" sz="1800" dirty="0"/>
                  <a:t>At least, something like </a:t>
                </a:r>
                <a14:m>
                  <m:oMath xmlns:m="http://schemas.openxmlformats.org/officeDocument/2006/math">
                    <m:r>
                      <a:rPr lang="en-US" sz="1800" b="0" i="1" smtClean="0">
                        <a:latin typeface="Cambria Math" panose="02040503050406030204" pitchFamily="18" charset="0"/>
                      </a:rPr>
                      <m:t>96</m:t>
                    </m:r>
                  </m:oMath>
                </a14:m>
                <a:r>
                  <a:rPr lang="en-US" sz="1800" dirty="0"/>
                  <a:t> time-steps should be solvable in one go</a:t>
                </a:r>
              </a:p>
              <a:p>
                <a:pPr marL="708660" lvl="2" indent="-342900">
                  <a:buFont typeface="+mj-lt"/>
                  <a:buAutoNum type="arabicPeriod"/>
                </a:pPr>
                <a:r>
                  <a:rPr lang="en-US" sz="1800" dirty="0"/>
                  <a:t>Should ideally </a:t>
                </a:r>
                <a:r>
                  <a:rPr lang="en-US" sz="1800" b="1" dirty="0"/>
                  <a:t>solve</a:t>
                </a:r>
                <a:r>
                  <a:rPr lang="en-US" sz="1800" dirty="0"/>
                  <a:t> for </a:t>
                </a:r>
                <a:r>
                  <a:rPr lang="en-US" sz="1800" b="1" dirty="0"/>
                  <a:t>the</a:t>
                </a:r>
                <a:r>
                  <a:rPr lang="en-US" sz="1800" dirty="0"/>
                  <a:t> ‘true’ </a:t>
                </a:r>
                <a:r>
                  <a:rPr lang="en-US" sz="1800" b="1" dirty="0"/>
                  <a:t>nonlinear problem</a:t>
                </a:r>
                <a:r>
                  <a:rPr lang="en-US" sz="1800" dirty="0"/>
                  <a:t>, with as few approximations as possible</a:t>
                </a:r>
              </a:p>
              <a:p>
                <a:pPr marL="708660" lvl="2" indent="-342900">
                  <a:buFont typeface="+mj-lt"/>
                  <a:buAutoNum type="arabicPeriod"/>
                </a:pPr>
                <a:r>
                  <a:rPr lang="en-US" sz="1800" b="1" dirty="0"/>
                  <a:t>Relaxations</a:t>
                </a:r>
                <a:r>
                  <a:rPr lang="en-US" sz="1800" dirty="0"/>
                  <a:t> however </a:t>
                </a:r>
                <a:r>
                  <a:rPr lang="en-US" sz="1800" b="1" dirty="0"/>
                  <a:t>are fine</a:t>
                </a:r>
                <a:r>
                  <a:rPr lang="en-US" sz="1800" dirty="0"/>
                  <a:t>, and if they’re used, their solutions will obviously be checked for any infeasibility.</a:t>
                </a:r>
              </a:p>
              <a:p>
                <a:pPr marL="708660" lvl="2" indent="-342900">
                  <a:buFont typeface="+mj-lt"/>
                  <a:buAutoNum type="arabicPeriod"/>
                </a:pPr>
                <a:r>
                  <a:rPr lang="en-US" sz="1800" dirty="0"/>
                  <a:t>Changing</a:t>
                </a:r>
                <a:r>
                  <a:rPr lang="en-US" sz="1800" b="1" dirty="0"/>
                  <a:t> optimization formulation </a:t>
                </a:r>
                <a:r>
                  <a:rPr lang="en-US" sz="1800" dirty="0"/>
                  <a:t>is undesirable for me. Something </a:t>
                </a:r>
                <a:r>
                  <a:rPr lang="en-US" sz="1800" b="1" dirty="0"/>
                  <a:t>close to</a:t>
                </a:r>
                <a:r>
                  <a:rPr lang="en-US" sz="1800" dirty="0"/>
                  <a:t>, if not exactly the same as </a:t>
                </a:r>
                <a:r>
                  <a:rPr lang="en-US" sz="1800" b="1" dirty="0"/>
                  <a:t>the ‘standard’ nonlinear Branch Flow Model </a:t>
                </a:r>
                <a:r>
                  <a:rPr lang="en-US" sz="1800" dirty="0"/>
                  <a:t>[</a:t>
                </a:r>
                <a:r>
                  <a:rPr lang="en-US" sz="1800" dirty="0">
                    <a:hlinkClick r:id="rId2"/>
                  </a:rPr>
                  <a:t>farivar2013</a:t>
                </a:r>
                <a:r>
                  <a:rPr lang="en-US" sz="1800" dirty="0"/>
                  <a:t>]</a:t>
                </a:r>
                <a:r>
                  <a:rPr lang="en-US" sz="1800" b="1" dirty="0"/>
                  <a:t> </a:t>
                </a:r>
                <a:r>
                  <a:rPr lang="en-US" sz="1800" dirty="0"/>
                  <a:t>is what I want. </a:t>
                </a:r>
              </a:p>
              <a:p>
                <a:pPr lvl="3"/>
                <a:r>
                  <a:rPr lang="en-US" sz="1800" dirty="0"/>
                  <a:t>So, I’m looking to solve the problem using Branch Flow Variables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𝑖𝑗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𝑖𝑗</m:t>
                        </m:r>
                      </m:sub>
                    </m:sSub>
                  </m:oMath>
                </a14:m>
                <a:r>
                  <a:rPr lang="en-US" sz="1800" dirty="0"/>
                  <a:t> only. </a:t>
                </a:r>
              </a:p>
              <a:p>
                <a:pPr lvl="3"/>
                <a:r>
                  <a:rPr lang="en-US" sz="1800" i="1" dirty="0"/>
                  <a:t>Many</a:t>
                </a:r>
                <a:r>
                  <a:rPr lang="en-US" sz="1800" dirty="0"/>
                  <a:t> papers, bring out their own new set of variables, approximations, customized algorithms to deal with them, in order to solve for the MPOPF problem. This is NOT what I’m looking to do.</a:t>
                </a:r>
                <a:endParaRPr lang="en-US" sz="1800" i="1"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1063487" y="2106676"/>
                <a:ext cx="10063163" cy="4286531"/>
              </a:xfrm>
              <a:blipFill>
                <a:blip r:embed="rId3"/>
                <a:stretch>
                  <a:fillRect t="-2560" r="-606"/>
                </a:stretch>
              </a:blipFill>
            </p:spPr>
            <p:txBody>
              <a:bodyPr/>
              <a:lstStyle/>
              <a:p>
                <a:r>
                  <a:rPr lang="en-US">
                    <a:noFill/>
                  </a:rPr>
                  <a:t> </a:t>
                </a:r>
              </a:p>
            </p:txBody>
          </p:sp>
        </mc:Fallback>
      </mc:AlternateContent>
    </p:spTree>
    <p:extLst>
      <p:ext uri="{BB962C8B-B14F-4D97-AF65-F5344CB8AC3E}">
        <p14:creationId xmlns:p14="http://schemas.microsoft.com/office/powerpoint/2010/main" val="120332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8943363" cy="1225650"/>
          </a:xfrm>
        </p:spPr>
        <p:txBody>
          <a:bodyPr vert="horz" lIns="91440" tIns="45720" rIns="91440" bIns="45720" rtlCol="0" anchor="b">
            <a:normAutofit/>
          </a:bodyPr>
          <a:lstStyle/>
          <a:p>
            <a:r>
              <a:rPr lang="en-US" sz="2700" dirty="0">
                <a:latin typeface="+mj-lt"/>
              </a:rPr>
              <a:t>Do others ‘scalably’ solve MPOPF? </a:t>
            </a:r>
            <a:r>
              <a:rPr lang="en-US" sz="2700" b="0" dirty="0">
                <a:latin typeface="+mj-lt"/>
              </a:rPr>
              <a:t>– Some of them, Yes.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9705915" cy="3647710"/>
          </a:xfrm>
        </p:spPr>
        <p:txBody>
          <a:bodyPr vert="horz" lIns="91440" tIns="45720" rIns="91440" bIns="45720" rtlCol="0">
            <a:normAutofit/>
          </a:bodyPr>
          <a:lstStyle/>
          <a:p>
            <a:pPr lvl="1" indent="-228600"/>
            <a:r>
              <a:rPr lang="en-US" sz="2400" dirty="0"/>
              <a:t>These days, many papers pose a solution to the MPOPF problem.</a:t>
            </a:r>
          </a:p>
          <a:p>
            <a:pPr lvl="2" indent="-228600"/>
            <a:r>
              <a:rPr lang="en-US" sz="2400" dirty="0"/>
              <a:t>Many papers don't actually solve the problem in a scalable manner: the test-cases are reasonable (moderate sized, moderate penetration, day-ahead or large sized, low penetration, some hours only), but even they acknowledge that this formulation is not scalable, unless ...</a:t>
            </a:r>
          </a:p>
          <a:p>
            <a:pPr lvl="2" indent="-228600"/>
            <a:r>
              <a:rPr lang="en-US" sz="2400" dirty="0"/>
              <a:t>… Approximations are made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58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dirty="0">
                <a:latin typeface="+mj-lt"/>
              </a:rPr>
              <a:t>How do others ‘scalably’ solve it? </a:t>
            </a:r>
            <a:r>
              <a:rPr lang="en-US" sz="2700" b="0" dirty="0">
                <a:latin typeface="+mj-lt"/>
              </a:rPr>
              <a:t>– </a:t>
            </a:r>
            <a:r>
              <a:rPr lang="en-US" sz="2700" b="0" dirty="0">
                <a:highlight>
                  <a:srgbClr val="800000"/>
                </a:highlight>
                <a:latin typeface="+mj-lt"/>
              </a:rPr>
              <a:t>Linearized Solution, Iteratively Improved</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a:bodyPr>
          <a:lstStyle/>
          <a:p>
            <a:pPr marL="320040" lvl="2" indent="0">
              <a:buNone/>
            </a:pPr>
            <a:r>
              <a:rPr lang="en-US" dirty="0"/>
              <a:t>Specifically,</a:t>
            </a:r>
          </a:p>
          <a:p>
            <a:pPr lvl="2" indent="-228600"/>
            <a:r>
              <a:rPr lang="en-US" dirty="0"/>
              <a:t>… Approximations are made at the most </a:t>
            </a:r>
            <a:r>
              <a:rPr lang="en-US" i="1" dirty="0"/>
              <a:t>modular form of OPF formulation [</a:t>
            </a:r>
            <a:r>
              <a:rPr lang="en-US" i="1" dirty="0">
                <a:hlinkClick r:id="rId2"/>
              </a:rPr>
              <a:t>usman2022</a:t>
            </a:r>
            <a:r>
              <a:rPr lang="en-US" i="1" dirty="0"/>
              <a:t>, </a:t>
            </a:r>
            <a:r>
              <a:rPr lang="en-US" i="1" dirty="0">
                <a:hlinkClick r:id="rId3"/>
              </a:rPr>
              <a:t>usman2023</a:t>
            </a:r>
            <a:r>
              <a:rPr lang="en-US" i="1" dirty="0"/>
              <a:t>] </a:t>
            </a:r>
            <a:r>
              <a:rPr lang="en-US" dirty="0"/>
              <a:t>which itself could be within a loop, where some meta-parameters are adjusted based on successive iterative updates.</a:t>
            </a:r>
          </a:p>
          <a:p>
            <a:pPr lvl="3" indent="-228600"/>
            <a:r>
              <a:rPr lang="en-US" dirty="0"/>
              <a:t>Some papers model these successive iterative updates on a homotopy based paradigm [</a:t>
            </a:r>
            <a:r>
              <a:rPr lang="en-US" dirty="0">
                <a:hlinkClick r:id="rId4"/>
              </a:rPr>
              <a:t>agarwal2022</a:t>
            </a:r>
            <a:r>
              <a:rPr lang="en-US" dirty="0"/>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603AEE-9914-2A9E-4483-69C14CEFF550}"/>
              </a:ext>
            </a:extLst>
          </p:cNvPr>
          <p:cNvPicPr>
            <a:picLocks noChangeAspect="1"/>
          </p:cNvPicPr>
          <p:nvPr/>
        </p:nvPicPr>
        <p:blipFill rotWithShape="1">
          <a:blip r:embed="rId5"/>
          <a:srcRect r="2792"/>
          <a:stretch/>
        </p:blipFill>
        <p:spPr>
          <a:xfrm>
            <a:off x="9057413" y="181088"/>
            <a:ext cx="2591698" cy="3136626"/>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9883218" y="1058725"/>
            <a:ext cx="803294" cy="2855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C8B7D6-8B88-7578-0872-3C8321798FB3}"/>
              </a:ext>
            </a:extLst>
          </p:cNvPr>
          <p:cNvCxnSpPr>
            <a:cxnSpLocks/>
            <a:endCxn id="6" idx="1"/>
          </p:cNvCxnSpPr>
          <p:nvPr/>
        </p:nvCxnSpPr>
        <p:spPr>
          <a:xfrm flipV="1">
            <a:off x="4155681" y="1201506"/>
            <a:ext cx="5727537" cy="1386807"/>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7B3993E6-FF5B-4079-0BEB-5DB2A6E7AA3F}"/>
              </a:ext>
            </a:extLst>
          </p:cNvPr>
          <p:cNvPicPr>
            <a:picLocks noChangeAspect="1"/>
          </p:cNvPicPr>
          <p:nvPr/>
        </p:nvPicPr>
        <p:blipFill>
          <a:blip r:embed="rId6"/>
          <a:stretch>
            <a:fillRect/>
          </a:stretch>
        </p:blipFill>
        <p:spPr>
          <a:xfrm>
            <a:off x="9074996" y="3874549"/>
            <a:ext cx="2622036" cy="2475428"/>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9692732" y="4214930"/>
            <a:ext cx="1066149" cy="277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3359791" y="4260386"/>
            <a:ext cx="6332941" cy="93175"/>
          </a:xfrm>
          <a:prstGeom prst="straightConnector1">
            <a:avLst/>
          </a:prstGeom>
          <a:ln w="19050" cap="flat" cmpd="sng" algn="ctr">
            <a:solidFill>
              <a:srgbClr val="CA1237">
                <a:alpha val="47843"/>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5AA3067E-ACCC-D107-70BD-3F9FFADB4786}"/>
              </a:ext>
            </a:extLst>
          </p:cNvPr>
          <p:cNvSpPr txBox="1"/>
          <p:nvPr/>
        </p:nvSpPr>
        <p:spPr>
          <a:xfrm>
            <a:off x="9207356" y="3290500"/>
            <a:ext cx="2357316"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MILP call inside a bigger algorithm</a:t>
            </a:r>
          </a:p>
        </p:txBody>
      </p:sp>
      <p:sp>
        <p:nvSpPr>
          <p:cNvPr id="9" name="TextBox 8">
            <a:extLst>
              <a:ext uri="{FF2B5EF4-FFF2-40B4-BE49-F238E27FC236}">
                <a16:creationId xmlns:a16="http://schemas.microsoft.com/office/drawing/2014/main" id="{67713DD7-3D22-F559-EA33-E849BB2ABC5C}"/>
              </a:ext>
            </a:extLst>
          </p:cNvPr>
          <p:cNvSpPr txBox="1"/>
          <p:nvPr/>
        </p:nvSpPr>
        <p:spPr>
          <a:xfrm>
            <a:off x="9525440" y="6349977"/>
            <a:ext cx="1518850"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Some homotopy thing</a:t>
            </a:r>
          </a:p>
        </p:txBody>
      </p:sp>
    </p:spTree>
    <p:extLst>
      <p:ext uri="{BB962C8B-B14F-4D97-AF65-F5344CB8AC3E}">
        <p14:creationId xmlns:p14="http://schemas.microsoft.com/office/powerpoint/2010/main" val="2821778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700" b="0" dirty="0">
                <a:highlight>
                  <a:srgbClr val="0000FF"/>
                </a:highlight>
                <a:latin typeface="+mj-lt"/>
              </a:rPr>
              <a:t>Hierarchical Optimization, Approximated (Relaxed) Top Level Step</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2"/>
            <a:ext cx="4586513" cy="3647710"/>
          </a:xfrm>
        </p:spPr>
        <p:txBody>
          <a:bodyPr vert="horz" lIns="91440" tIns="45720" rIns="91440" bIns="45720" rtlCol="0">
            <a:normAutofit fontScale="85000" lnSpcReduction="10000"/>
          </a:bodyPr>
          <a:lstStyle/>
          <a:p>
            <a:pPr marL="320040" lvl="2" indent="0">
              <a:buNone/>
            </a:pPr>
            <a:r>
              <a:rPr lang="en-US" dirty="0"/>
              <a:t>Specifically,</a:t>
            </a:r>
          </a:p>
          <a:p>
            <a:pPr lvl="2" indent="-228600"/>
            <a:r>
              <a:rPr lang="en-US" dirty="0"/>
              <a:t>The full optimization problem is divided into hierarchies, with the top hierarchy problem solving for an approximate (relaxed) model of the full horizon MINLP (NLP) problem.</a:t>
            </a:r>
          </a:p>
          <a:p>
            <a:pPr lvl="2" indent="-228600"/>
            <a:r>
              <a:rPr lang="en-US" dirty="0"/>
              <a:t>Once the top-level problem is solved and set-points for temporally-coupling decision variables are obtained, the same decision variables are kept as constant for every single time-step’s OPF formulation. </a:t>
            </a:r>
          </a:p>
          <a:p>
            <a:pPr lvl="2" indent="-228600"/>
            <a:r>
              <a:rPr lang="en-US" dirty="0"/>
              <a:t>The now temporally-decoupled Single-Period Optimal Power Flow Problems are formulated as SOCP (NLP) in a parallel manner. </a:t>
            </a:r>
          </a:p>
          <a:p>
            <a:pPr lvl="2" indent="-228600"/>
            <a:r>
              <a:rPr lang="en-US" i="1" dirty="0"/>
              <a:t>[</a:t>
            </a:r>
            <a:r>
              <a:rPr lang="en-US" i="1" dirty="0">
                <a:hlinkClick r:id="rId2"/>
              </a:rPr>
              <a:t>nazir2018 </a:t>
            </a:r>
            <a:r>
              <a:rPr lang="en-US" i="1" dirty="0"/>
              <a:t> (</a:t>
            </a:r>
            <a:r>
              <a:rPr lang="en-US" i="1" dirty="0">
                <a:hlinkClick r:id="rId3"/>
              </a:rPr>
              <a:t>nazir2020</a:t>
            </a:r>
            <a:r>
              <a:rPr lang="en-US" i="1" dirty="0"/>
              <a:t>)]</a:t>
            </a: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p:cNvCxnSpPr>
          <p:nvPr/>
        </p:nvCxnSpPr>
        <p:spPr>
          <a:xfrm flipV="1">
            <a:off x="4296652" y="2431079"/>
            <a:ext cx="4684557" cy="257751"/>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FE49496-E60C-3AE8-8849-1ECFD16BD01F}"/>
              </a:ext>
            </a:extLst>
          </p:cNvPr>
          <p:cNvCxnSpPr>
            <a:cxnSpLocks/>
            <a:endCxn id="13" idx="1"/>
          </p:cNvCxnSpPr>
          <p:nvPr/>
        </p:nvCxnSpPr>
        <p:spPr>
          <a:xfrm>
            <a:off x="2252444" y="2946582"/>
            <a:ext cx="6223562" cy="2230842"/>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30436DE9-BEF8-A6BD-68BF-E274FE85B606}"/>
              </a:ext>
            </a:extLst>
          </p:cNvPr>
          <p:cNvPicPr>
            <a:picLocks noChangeAspect="1"/>
          </p:cNvPicPr>
          <p:nvPr/>
        </p:nvPicPr>
        <p:blipFill>
          <a:blip r:embed="rId4"/>
          <a:stretch>
            <a:fillRect/>
          </a:stretch>
        </p:blipFill>
        <p:spPr>
          <a:xfrm>
            <a:off x="8999476" y="1593614"/>
            <a:ext cx="2294755" cy="1338207"/>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962942" y="2173327"/>
            <a:ext cx="776676" cy="5155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7" name="Picture 16">
            <a:extLst>
              <a:ext uri="{FF2B5EF4-FFF2-40B4-BE49-F238E27FC236}">
                <a16:creationId xmlns:a16="http://schemas.microsoft.com/office/drawing/2014/main" id="{CC8EB2FE-D65D-C347-951E-88968A0885A2}"/>
              </a:ext>
            </a:extLst>
          </p:cNvPr>
          <p:cNvPicPr>
            <a:picLocks noChangeAspect="1"/>
          </p:cNvPicPr>
          <p:nvPr/>
        </p:nvPicPr>
        <p:blipFill>
          <a:blip r:embed="rId5"/>
          <a:stretch>
            <a:fillRect/>
          </a:stretch>
        </p:blipFill>
        <p:spPr>
          <a:xfrm>
            <a:off x="8509772" y="4316681"/>
            <a:ext cx="3274161" cy="1606455"/>
          </a:xfrm>
          <a:prstGeom prst="rect">
            <a:avLst/>
          </a:prstGeom>
        </p:spPr>
      </p:pic>
      <p:sp>
        <p:nvSpPr>
          <p:cNvPr id="13" name="Rectangle 12">
            <a:extLst>
              <a:ext uri="{FF2B5EF4-FFF2-40B4-BE49-F238E27FC236}">
                <a16:creationId xmlns:a16="http://schemas.microsoft.com/office/drawing/2014/main" id="{284DC98C-BF04-925B-D7E9-E1552C0CB958}"/>
              </a:ext>
            </a:extLst>
          </p:cNvPr>
          <p:cNvSpPr/>
          <p:nvPr/>
        </p:nvSpPr>
        <p:spPr>
          <a:xfrm>
            <a:off x="8476006" y="4797946"/>
            <a:ext cx="865135" cy="7589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1A73A66B-CF11-4069-CB97-A1667D101D92}"/>
              </a:ext>
            </a:extLst>
          </p:cNvPr>
          <p:cNvCxnSpPr>
            <a:cxnSpLocks/>
            <a:endCxn id="23" idx="1"/>
          </p:cNvCxnSpPr>
          <p:nvPr/>
        </p:nvCxnSpPr>
        <p:spPr>
          <a:xfrm flipV="1">
            <a:off x="3078760" y="2438451"/>
            <a:ext cx="6720285" cy="2359495"/>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32D366E-4874-B752-9492-2B14D6FEDAAB}"/>
              </a:ext>
            </a:extLst>
          </p:cNvPr>
          <p:cNvSpPr/>
          <p:nvPr/>
        </p:nvSpPr>
        <p:spPr>
          <a:xfrm>
            <a:off x="9799045" y="2180699"/>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26" name="Straight Arrow Connector 25">
            <a:extLst>
              <a:ext uri="{FF2B5EF4-FFF2-40B4-BE49-F238E27FC236}">
                <a16:creationId xmlns:a16="http://schemas.microsoft.com/office/drawing/2014/main" id="{D272FF04-5CB2-056C-4265-1265C1533338}"/>
              </a:ext>
            </a:extLst>
          </p:cNvPr>
          <p:cNvCxnSpPr>
            <a:cxnSpLocks/>
            <a:endCxn id="27" idx="1"/>
          </p:cNvCxnSpPr>
          <p:nvPr/>
        </p:nvCxnSpPr>
        <p:spPr>
          <a:xfrm>
            <a:off x="3812796" y="4861309"/>
            <a:ext cx="6788105" cy="855028"/>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9DBB3BB8-78F7-F4DC-6268-3F50AFA2A5BE}"/>
              </a:ext>
            </a:extLst>
          </p:cNvPr>
          <p:cNvSpPr/>
          <p:nvPr/>
        </p:nvSpPr>
        <p:spPr>
          <a:xfrm>
            <a:off x="10600901" y="5458585"/>
            <a:ext cx="776676" cy="51550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1" name="Straight Arrow Connector 30">
            <a:extLst>
              <a:ext uri="{FF2B5EF4-FFF2-40B4-BE49-F238E27FC236}">
                <a16:creationId xmlns:a16="http://schemas.microsoft.com/office/drawing/2014/main" id="{F080F1AC-99E8-BBEB-E291-5BD27A3AF945}"/>
              </a:ext>
            </a:extLst>
          </p:cNvPr>
          <p:cNvCxnSpPr/>
          <p:nvPr/>
        </p:nvCxnSpPr>
        <p:spPr>
          <a:xfrm flipV="1">
            <a:off x="2218888" y="2931821"/>
            <a:ext cx="6811861" cy="2357002"/>
          </a:xfrm>
          <a:prstGeom prst="straightConnector1">
            <a:avLst/>
          </a:prstGeom>
          <a:ln w="19050" cap="flat" cmpd="sng" algn="ctr">
            <a:solidFill>
              <a:srgbClr val="AADC24">
                <a:alpha val="4902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6239D11-FA93-69D3-99E2-262F5BF5D8BB}"/>
              </a:ext>
            </a:extLst>
          </p:cNvPr>
          <p:cNvCxnSpPr>
            <a:cxnSpLocks/>
          </p:cNvCxnSpPr>
          <p:nvPr/>
        </p:nvCxnSpPr>
        <p:spPr>
          <a:xfrm>
            <a:off x="3263317" y="5419345"/>
            <a:ext cx="5246245" cy="503791"/>
          </a:xfrm>
          <a:prstGeom prst="straightConnector1">
            <a:avLst/>
          </a:prstGeom>
          <a:ln w="19050" cap="flat" cmpd="sng" algn="ctr">
            <a:solidFill>
              <a:srgbClr val="AADC24">
                <a:alpha val="49020"/>
              </a:srgbClr>
            </a:solidFill>
            <a:prstDash val="solid"/>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2EDD568-0CD9-CDA3-B0BC-066B3A6994EB}"/>
              </a:ext>
            </a:extLst>
          </p:cNvPr>
          <p:cNvSpPr txBox="1"/>
          <p:nvPr/>
        </p:nvSpPr>
        <p:spPr>
          <a:xfrm>
            <a:off x="8981209" y="3094958"/>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SOCP call within an outer MILP loop</a:t>
            </a:r>
          </a:p>
        </p:txBody>
      </p:sp>
      <p:sp>
        <p:nvSpPr>
          <p:cNvPr id="5" name="TextBox 4">
            <a:extLst>
              <a:ext uri="{FF2B5EF4-FFF2-40B4-BE49-F238E27FC236}">
                <a16:creationId xmlns:a16="http://schemas.microsoft.com/office/drawing/2014/main" id="{98EE5E70-2399-4BDD-A59B-3B006D7473F0}"/>
              </a:ext>
            </a:extLst>
          </p:cNvPr>
          <p:cNvSpPr txBox="1"/>
          <p:nvPr/>
        </p:nvSpPr>
        <p:spPr>
          <a:xfrm>
            <a:off x="9037740" y="6037164"/>
            <a:ext cx="2166132" cy="461665"/>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Inner NLP call within an outer SOCP loop</a:t>
            </a:r>
          </a:p>
        </p:txBody>
      </p:sp>
    </p:spTree>
    <p:extLst>
      <p:ext uri="{BB962C8B-B14F-4D97-AF65-F5344CB8AC3E}">
        <p14:creationId xmlns:p14="http://schemas.microsoft.com/office/powerpoint/2010/main" val="1378117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77500" lnSpcReduction="20000"/>
              </a:bodyPr>
              <a:lstStyle/>
              <a:p>
                <a:pPr marL="137160" lvl="1" indent="0">
                  <a:buNone/>
                </a:pPr>
                <a:r>
                  <a:rPr lang="en-US" dirty="0"/>
                  <a:t>Not fully appreciated (understood) by me yet. But here are two instances:</a:t>
                </a:r>
              </a:p>
              <a:p>
                <a:pPr marL="480060" lvl="1" indent="-342900"/>
                <a:r>
                  <a:rPr lang="en-US" dirty="0"/>
                  <a:t>In [</a:t>
                </a:r>
                <a:r>
                  <a:rPr lang="en-US" dirty="0">
                    <a:hlinkClick r:id="rId2"/>
                  </a:rPr>
                  <a:t>agarwal2022</a:t>
                </a:r>
                <a:r>
                  <a:rPr lang="en-US" dirty="0"/>
                  <a:t>] Their transmission system has many kinds of constraints, but only two temporally coupling constraints – Generator Ramping (one </a:t>
                </a:r>
                <a:r>
                  <a:rPr lang="en-US" dirty="0">
                    <a:solidFill>
                      <a:schemeClr val="accent6"/>
                    </a:solidFill>
                  </a:rPr>
                  <a:t>upper bound inequality </a:t>
                </a:r>
                <a:r>
                  <a:rPr lang="en-US" dirty="0"/>
                  <a:t>and one </a:t>
                </a:r>
                <a:r>
                  <a:rPr lang="en-US" dirty="0">
                    <a:solidFill>
                      <a:srgbClr val="FFC000"/>
                    </a:solidFill>
                  </a:rPr>
                  <a:t>lower bound inequality </a:t>
                </a:r>
                <a:r>
                  <a:rPr lang="en-US" dirty="0"/>
                  <a:t>for each generator for each ‘time-boundary’) and Battery SOC (one </a:t>
                </a:r>
                <a:r>
                  <a:rPr lang="en-US" dirty="0">
                    <a:solidFill>
                      <a:srgbClr val="9558B2"/>
                    </a:solidFill>
                  </a:rPr>
                  <a:t>equality</a:t>
                </a:r>
                <a:r>
                  <a:rPr lang="en-US" dirty="0"/>
                  <a:t> for each battery for each time-boundary). All other </a:t>
                </a:r>
                <a:r>
                  <a:rPr lang="en-US" dirty="0">
                    <a:solidFill>
                      <a:schemeClr val="bg1">
                        <a:lumMod val="65000"/>
                      </a:schemeClr>
                    </a:solidFill>
                  </a:rPr>
                  <a:t>equality/inequality</a:t>
                </a:r>
                <a:r>
                  <a:rPr lang="en-US" dirty="0"/>
                  <a:t> constraints are constraints </a:t>
                </a:r>
                <a:r>
                  <a:rPr lang="en-US" i="1" dirty="0"/>
                  <a:t>within </a:t>
                </a:r>
                <a:r>
                  <a:rPr lang="en-US" dirty="0"/>
                  <a:t>a particular time-step, and thus are also called as </a:t>
                </a:r>
                <a:r>
                  <a:rPr lang="en-US" i="1" dirty="0">
                    <a:solidFill>
                      <a:schemeClr val="bg1">
                        <a:lumMod val="65000"/>
                      </a:schemeClr>
                    </a:solidFill>
                  </a:rPr>
                  <a:t>uncoupled constraints</a:t>
                </a:r>
                <a:r>
                  <a:rPr lang="en-US" dirty="0"/>
                  <a:t>.</a:t>
                </a:r>
                <a:endParaRPr lang="en-US" i="1" dirty="0"/>
              </a:p>
              <a:p>
                <a:pPr marL="480060" lvl="1" indent="-342900"/>
                <a:r>
                  <a:rPr lang="en-US" dirty="0"/>
                  <a:t>They then formulate a Lagrangian Function for the full OPF problem. After grouping ‘like’ terms together (as in whether they are temporally coupled or uncoupled), they ended up with this equation, which has (a summation of) temporally coupled terms (which come arise from the three kinds of temporal constraints) and temporally uncoupled terms (all contained in the first term)</a:t>
                </a:r>
              </a:p>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3"/>
                <a:stretch>
                  <a:fillRect t="-1923" r="-111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9C8B7D6-8B88-7578-0872-3C8321798FB3}"/>
              </a:ext>
            </a:extLst>
          </p:cNvPr>
          <p:cNvCxnSpPr>
            <a:cxnSpLocks/>
            <a:endCxn id="5" idx="1"/>
          </p:cNvCxnSpPr>
          <p:nvPr/>
        </p:nvCxnSpPr>
        <p:spPr>
          <a:xfrm flipV="1">
            <a:off x="4303552" y="1069879"/>
            <a:ext cx="3906199" cy="2164077"/>
          </a:xfrm>
          <a:prstGeom prst="straightConnector1">
            <a:avLst/>
          </a:prstGeom>
          <a:ln w="19050" cap="flat" cmpd="sng" algn="ctr">
            <a:solidFill>
              <a:srgbClr val="CA1237">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73A66B-CF11-4069-CB97-A1667D101D92}"/>
              </a:ext>
            </a:extLst>
          </p:cNvPr>
          <p:cNvCxnSpPr>
            <a:cxnSpLocks/>
            <a:endCxn id="11" idx="1"/>
          </p:cNvCxnSpPr>
          <p:nvPr/>
        </p:nvCxnSpPr>
        <p:spPr>
          <a:xfrm flipV="1">
            <a:off x="5738070" y="1652247"/>
            <a:ext cx="1946523" cy="1917269"/>
          </a:xfrm>
          <a:prstGeom prst="straightConnector1">
            <a:avLst/>
          </a:prstGeom>
          <a:ln w="19050" cap="flat" cmpd="sng" algn="ctr">
            <a:solidFill>
              <a:srgbClr val="5BC3F5">
                <a:alpha val="52157"/>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52B7907C-26F7-7676-0535-ABF8583149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9751" y="850465"/>
            <a:ext cx="3408584" cy="438828"/>
          </a:xfrm>
          <a:prstGeom prst="rect">
            <a:avLst/>
          </a:prstGeom>
        </p:spPr>
      </p:pic>
      <p:pic>
        <p:nvPicPr>
          <p:cNvPr id="11" name="Picture 10">
            <a:extLst>
              <a:ext uri="{FF2B5EF4-FFF2-40B4-BE49-F238E27FC236}">
                <a16:creationId xmlns:a16="http://schemas.microsoft.com/office/drawing/2014/main" id="{D486B496-0BB9-7E55-31C9-B0E24F43F2ED}"/>
              </a:ext>
            </a:extLst>
          </p:cNvPr>
          <p:cNvPicPr>
            <a:picLocks noChangeAspect="1"/>
          </p:cNvPicPr>
          <p:nvPr/>
        </p:nvPicPr>
        <p:blipFill>
          <a:blip r:embed="rId5"/>
          <a:stretch>
            <a:fillRect/>
          </a:stretch>
        </p:blipFill>
        <p:spPr>
          <a:xfrm>
            <a:off x="7684593" y="1458664"/>
            <a:ext cx="3933742" cy="387165"/>
          </a:xfrm>
          <a:prstGeom prst="rect">
            <a:avLst/>
          </a:prstGeom>
        </p:spPr>
      </p:pic>
      <p:grpSp>
        <p:nvGrpSpPr>
          <p:cNvPr id="34" name="Group 33">
            <a:extLst>
              <a:ext uri="{FF2B5EF4-FFF2-40B4-BE49-F238E27FC236}">
                <a16:creationId xmlns:a16="http://schemas.microsoft.com/office/drawing/2014/main" id="{29FE74CE-9BE7-8898-7C99-44EE51F38389}"/>
              </a:ext>
            </a:extLst>
          </p:cNvPr>
          <p:cNvGrpSpPr/>
          <p:nvPr/>
        </p:nvGrpSpPr>
        <p:grpSpPr>
          <a:xfrm>
            <a:off x="8133667" y="2726575"/>
            <a:ext cx="3871085" cy="1404850"/>
            <a:chOff x="7745153" y="2759565"/>
            <a:chExt cx="3871085" cy="1404850"/>
          </a:xfrm>
        </p:grpSpPr>
        <p:pic>
          <p:nvPicPr>
            <p:cNvPr id="28" name="Picture 27">
              <a:extLst>
                <a:ext uri="{FF2B5EF4-FFF2-40B4-BE49-F238E27FC236}">
                  <a16:creationId xmlns:a16="http://schemas.microsoft.com/office/drawing/2014/main" id="{D8C5410D-5029-B27B-6BE3-F8654B042C46}"/>
                </a:ext>
              </a:extLst>
            </p:cNvPr>
            <p:cNvPicPr>
              <a:picLocks noChangeAspect="1"/>
            </p:cNvPicPr>
            <p:nvPr/>
          </p:nvPicPr>
          <p:blipFill>
            <a:blip r:embed="rId6"/>
            <a:stretch>
              <a:fillRect/>
            </a:stretch>
          </p:blipFill>
          <p:spPr>
            <a:xfrm>
              <a:off x="7745153" y="2759565"/>
              <a:ext cx="3871085" cy="1404850"/>
            </a:xfrm>
            <a:prstGeom prst="rect">
              <a:avLst/>
            </a:prstGeom>
          </p:spPr>
        </p:pic>
        <p:sp>
          <p:nvSpPr>
            <p:cNvPr id="6" name="Rectangle 5">
              <a:extLst>
                <a:ext uri="{FF2B5EF4-FFF2-40B4-BE49-F238E27FC236}">
                  <a16:creationId xmlns:a16="http://schemas.microsoft.com/office/drawing/2014/main" id="{EC1EE43E-4ED9-885D-00BB-598F72B095B6}"/>
                </a:ext>
              </a:extLst>
            </p:cNvPr>
            <p:cNvSpPr/>
            <p:nvPr/>
          </p:nvSpPr>
          <p:spPr>
            <a:xfrm>
              <a:off x="8811270" y="2809068"/>
              <a:ext cx="615682" cy="389316"/>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732D366E-4874-B752-9492-2B14D6FEDAAB}"/>
                </a:ext>
              </a:extLst>
            </p:cNvPr>
            <p:cNvSpPr/>
            <p:nvPr/>
          </p:nvSpPr>
          <p:spPr>
            <a:xfrm>
              <a:off x="9546817" y="2759565"/>
              <a:ext cx="945850" cy="51550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B75026C-9199-6119-C8CD-22EAE2FFE96E}"/>
                </a:ext>
              </a:extLst>
            </p:cNvPr>
            <p:cNvSpPr/>
            <p:nvPr/>
          </p:nvSpPr>
          <p:spPr>
            <a:xfrm>
              <a:off x="7833058" y="3297319"/>
              <a:ext cx="1619562" cy="35896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D8107326-8B14-1619-6CAA-7EC595DBD2DC}"/>
                </a:ext>
              </a:extLst>
            </p:cNvPr>
            <p:cNvSpPr/>
            <p:nvPr/>
          </p:nvSpPr>
          <p:spPr>
            <a:xfrm>
              <a:off x="9617116" y="3293700"/>
              <a:ext cx="1999122" cy="3589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835B9B1E-79A0-C40A-EC83-3518CA916CA1}"/>
                </a:ext>
              </a:extLst>
            </p:cNvPr>
            <p:cNvSpPr/>
            <p:nvPr/>
          </p:nvSpPr>
          <p:spPr>
            <a:xfrm>
              <a:off x="8339659" y="3724464"/>
              <a:ext cx="2591195" cy="358964"/>
            </a:xfrm>
            <a:prstGeom prst="rect">
              <a:avLst/>
            </a:prstGeom>
            <a:solidFill>
              <a:srgbClr val="9558B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47" name="Group 46">
            <a:extLst>
              <a:ext uri="{FF2B5EF4-FFF2-40B4-BE49-F238E27FC236}">
                <a16:creationId xmlns:a16="http://schemas.microsoft.com/office/drawing/2014/main" id="{F9C91A4F-D2D2-0C28-03C0-D92D4892F868}"/>
              </a:ext>
            </a:extLst>
          </p:cNvPr>
          <p:cNvGrpSpPr/>
          <p:nvPr/>
        </p:nvGrpSpPr>
        <p:grpSpPr>
          <a:xfrm>
            <a:off x="8209751" y="4707008"/>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7"/>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cxnSp>
        <p:nvCxnSpPr>
          <p:cNvPr id="48" name="Straight Arrow Connector 47">
            <a:extLst>
              <a:ext uri="{FF2B5EF4-FFF2-40B4-BE49-F238E27FC236}">
                <a16:creationId xmlns:a16="http://schemas.microsoft.com/office/drawing/2014/main" id="{678C545A-54FA-FACB-305F-F96669B881A6}"/>
              </a:ext>
            </a:extLst>
          </p:cNvPr>
          <p:cNvCxnSpPr>
            <a:cxnSpLocks/>
            <a:endCxn id="28" idx="1"/>
          </p:cNvCxnSpPr>
          <p:nvPr/>
        </p:nvCxnSpPr>
        <p:spPr>
          <a:xfrm flipV="1">
            <a:off x="5699915" y="3429000"/>
            <a:ext cx="2433752" cy="669554"/>
          </a:xfrm>
          <a:prstGeom prst="straightConnector1">
            <a:avLst/>
          </a:prstGeom>
          <a:ln w="19050" cap="flat" cmpd="sng" algn="ctr">
            <a:solidFill>
              <a:srgbClr val="FFFFFF">
                <a:alpha val="47843"/>
              </a:srgbClr>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9A0029F-C97B-A325-3E79-EF4D5D2506CC}"/>
              </a:ext>
            </a:extLst>
          </p:cNvPr>
          <p:cNvSpPr txBox="1"/>
          <p:nvPr/>
        </p:nvSpPr>
        <p:spPr>
          <a:xfrm>
            <a:off x="9671967" y="662498"/>
            <a:ext cx="2166132" cy="276999"/>
          </a:xfrm>
          <a:prstGeom prst="rec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Generator Ramping Constraints</a:t>
            </a:r>
          </a:p>
        </p:txBody>
      </p:sp>
      <p:sp>
        <p:nvSpPr>
          <p:cNvPr id="7" name="TextBox 6">
            <a:extLst>
              <a:ext uri="{FF2B5EF4-FFF2-40B4-BE49-F238E27FC236}">
                <a16:creationId xmlns:a16="http://schemas.microsoft.com/office/drawing/2014/main" id="{5B05285D-525A-E8DB-198F-49EC0C3F2FF2}"/>
              </a:ext>
            </a:extLst>
          </p:cNvPr>
          <p:cNvSpPr txBox="1"/>
          <p:nvPr/>
        </p:nvSpPr>
        <p:spPr>
          <a:xfrm>
            <a:off x="10193342" y="1820243"/>
            <a:ext cx="1662450" cy="276999"/>
          </a:xfrm>
          <a:prstGeom prst="rect">
            <a:avLst/>
          </a:prstGeom>
          <a:solidFill>
            <a:srgbClr val="C2A1D3"/>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Battery SOC Constraint</a:t>
            </a:r>
          </a:p>
        </p:txBody>
      </p:sp>
      <p:sp>
        <p:nvSpPr>
          <p:cNvPr id="9" name="TextBox 8">
            <a:extLst>
              <a:ext uri="{FF2B5EF4-FFF2-40B4-BE49-F238E27FC236}">
                <a16:creationId xmlns:a16="http://schemas.microsoft.com/office/drawing/2014/main" id="{5B89C487-51C1-2974-BF6B-2F85A6DDA436}"/>
              </a:ext>
            </a:extLst>
          </p:cNvPr>
          <p:cNvSpPr txBox="1"/>
          <p:nvPr/>
        </p:nvSpPr>
        <p:spPr>
          <a:xfrm>
            <a:off x="8696769" y="4127668"/>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full MPOPF problem (all time-steps)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8E216-60F7-6510-1C69-434ECF4DED52}"/>
                  </a:ext>
                </a:extLst>
              </p:cNvPr>
              <p:cNvSpPr txBox="1"/>
              <p:nvPr/>
            </p:nvSpPr>
            <p:spPr>
              <a:xfrm>
                <a:off x="6096000" y="6335263"/>
                <a:ext cx="5989846" cy="430887"/>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a:latin typeface="Tw Cen MT" panose="020B0602020104020603" pitchFamily="34" charset="0"/>
                  </a:rPr>
                  <a:t>Lagrangian Function representing the OPF problem for the </a:t>
                </a:r>
                <a14:m>
                  <m:oMath xmlns:m="http://schemas.openxmlformats.org/officeDocument/2006/math">
                    <m:r>
                      <a:rPr lang="en-US" sz="1100" b="0" i="1" smtClean="0">
                        <a:latin typeface="Cambria Math" panose="02040503050406030204" pitchFamily="18" charset="0"/>
                      </a:rPr>
                      <m:t>𝑡</m:t>
                    </m:r>
                  </m:oMath>
                </a14:m>
                <a:r>
                  <a:rPr lang="en-US" sz="1100" dirty="0">
                    <a:latin typeface="Tw Cen MT" panose="020B0602020104020603" pitchFamily="34" charset="0"/>
                  </a:rPr>
                  <a:t>-th time-step. Notice that the ‘new’ blocks are just terms from the ‘existing’ blocks but coming from the adjacent time-steps to </a:t>
                </a:r>
                <a14:m>
                  <m:oMath xmlns:m="http://schemas.openxmlformats.org/officeDocument/2006/math">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 </m:t>
                    </m:r>
                    <m:r>
                      <a:rPr lang="en-US" sz="1100" b="0" i="1" smtClean="0">
                        <a:latin typeface="Cambria Math" panose="02040503050406030204" pitchFamily="18" charset="0"/>
                      </a:rPr>
                      <m:t>𝑡</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𝑡</m:t>
                    </m:r>
                    <m:r>
                      <a:rPr lang="en-US" sz="1100" b="0" i="1" smtClean="0">
                        <a:latin typeface="Cambria Math" panose="02040503050406030204" pitchFamily="18" charset="0"/>
                      </a:rPr>
                      <m:t>}</m:t>
                    </m:r>
                  </m:oMath>
                </a14:m>
                <a:endParaRPr lang="en-US" sz="1100" dirty="0">
                  <a:latin typeface="Tw Cen MT" panose="020B0602020104020603" pitchFamily="34" charset="0"/>
                </a:endParaRPr>
              </a:p>
            </p:txBody>
          </p:sp>
        </mc:Choice>
        <mc:Fallback xmlns="">
          <p:sp>
            <p:nvSpPr>
              <p:cNvPr id="13" name="TextBox 12">
                <a:extLst>
                  <a:ext uri="{FF2B5EF4-FFF2-40B4-BE49-F238E27FC236}">
                    <a16:creationId xmlns:a16="http://schemas.microsoft.com/office/drawing/2014/main" id="{A5D8E216-60F7-6510-1C69-434ECF4DED52}"/>
                  </a:ext>
                </a:extLst>
              </p:cNvPr>
              <p:cNvSpPr txBox="1">
                <a:spLocks noRot="1" noChangeAspect="1" noMove="1" noResize="1" noEditPoints="1" noAdjustHandles="1" noChangeArrowheads="1" noChangeShapeType="1" noTextEdit="1"/>
              </p:cNvSpPr>
              <p:nvPr/>
            </p:nvSpPr>
            <p:spPr>
              <a:xfrm>
                <a:off x="6096000" y="6335263"/>
                <a:ext cx="5989846" cy="430887"/>
              </a:xfrm>
              <a:prstGeom prst="rect">
                <a:avLst/>
              </a:prstGeom>
              <a:blipFill>
                <a:blip r:embed="rId8"/>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2075120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lnSpcReduction="10000"/>
              </a:bodyPr>
              <a:lstStyle/>
              <a:p>
                <a:pPr marL="480060" lvl="1" indent="-342900"/>
                <a:r>
                  <a:rPr lang="en-US" dirty="0">
                    <a:solidFill>
                      <a:srgbClr val="FFFF00"/>
                    </a:solidFill>
                  </a:rPr>
                  <a:t>Finally, from the full horizon problem, a </a:t>
                </a:r>
                <a14:m>
                  <m:oMath xmlns:m="http://schemas.openxmlformats.org/officeDocument/2006/math">
                    <m:r>
                      <a:rPr lang="en-US" b="1" i="1" smtClean="0">
                        <a:solidFill>
                          <a:srgbClr val="FFFF00"/>
                        </a:solidFill>
                        <a:latin typeface="Cambria Math" panose="02040503050406030204" pitchFamily="18" charset="0"/>
                      </a:rPr>
                      <m:t>𝒕</m:t>
                    </m:r>
                  </m:oMath>
                </a14:m>
                <a:r>
                  <a:rPr lang="en-US" b="1" dirty="0">
                    <a:solidFill>
                      <a:srgbClr val="FFFF00"/>
                    </a:solidFill>
                  </a:rPr>
                  <a:t>-th time-step problem function </a:t>
                </a:r>
                <a:r>
                  <a:rPr lang="en-US" dirty="0">
                    <a:solidFill>
                      <a:srgbClr val="FFFF00"/>
                    </a:solidFill>
                  </a:rPr>
                  <a:t>is carved out, which, outside the variables for that time-step, </a:t>
                </a:r>
                <a:r>
                  <a:rPr lang="en-US" b="1" dirty="0">
                    <a:solidFill>
                      <a:srgbClr val="FFFF00"/>
                    </a:solidFill>
                  </a:rPr>
                  <a:t>only contains certain primal and dual variables outside the time-step</a:t>
                </a:r>
                <a:r>
                  <a:rPr lang="en-US" dirty="0">
                    <a:solidFill>
                      <a:srgbClr val="FFFF00"/>
                    </a:solidFill>
                  </a:rPr>
                  <a:t>, including:</a:t>
                </a:r>
              </a:p>
              <a:p>
                <a:pPr marL="662940" lvl="2"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662940" lvl="2"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662940" lvl="2" indent="-342900"/>
                <a:endParaRPr lang="en-US" dirty="0"/>
              </a:p>
              <a:p>
                <a:pPr marL="662940" lvl="2" indent="-342900"/>
                <a:r>
                  <a:rPr lang="en-US" dirty="0"/>
                  <a:t>While the problem itself cannot be solved for without knowing both past and future variables, as part of their Differential Dynamic Programming (DDP) Paradigm, they do a Forwards Pass and a Backwards Pass, wherein in each pass, they assume one set of variables to be constant (initially guessed, or possibly known from a previous computation).</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2335" b="-219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510639-9F80-3D65-14BA-28784EF512D3}"/>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5" name="TextBox 4">
                <a:extLst>
                  <a:ext uri="{FF2B5EF4-FFF2-40B4-BE49-F238E27FC236}">
                    <a16:creationId xmlns:a16="http://schemas.microsoft.com/office/drawing/2014/main" id="{F5510639-9F80-3D65-14BA-28784EF512D3}"/>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4"/>
                <a:stretch>
                  <a:fillRect b="-8974"/>
                </a:stretch>
              </a:blipFill>
            </p:spPr>
            <p:txBody>
              <a:bodyPr/>
              <a:lstStyle/>
              <a:p>
                <a:r>
                  <a:rPr lang="en-US">
                    <a:noFill/>
                  </a:rPr>
                  <a:t> </a:t>
                </a:r>
              </a:p>
            </p:txBody>
          </p:sp>
        </mc:Fallback>
      </mc:AlternateContent>
    </p:spTree>
    <p:extLst>
      <p:ext uri="{BB962C8B-B14F-4D97-AF65-F5344CB8AC3E}">
        <p14:creationId xmlns:p14="http://schemas.microsoft.com/office/powerpoint/2010/main" val="46727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fontScale="92500" lnSpcReduction="10000"/>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662940" lvl="2" indent="-342900"/>
                <a:r>
                  <a:rPr lang="en-US" dirty="0"/>
                  <a:t>Specifically, in Forward Pass, they use the solved-for values of the past primal variables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knowns for the problem at the </a:t>
                </a:r>
                <a14:m>
                  <m:oMath xmlns:m="http://schemas.openxmlformats.org/officeDocument/2006/math">
                    <m:r>
                      <a:rPr lang="en-US" b="0" i="1" smtClean="0">
                        <a:latin typeface="Cambria Math" panose="02040503050406030204" pitchFamily="18" charset="0"/>
                      </a:rPr>
                      <m:t>𝑡</m:t>
                    </m:r>
                  </m:oMath>
                </a14:m>
                <a:r>
                  <a:rPr lang="en-US" dirty="0"/>
                  <a:t>-th step, and assume the last-known/initially-guessed values of the dual variables from the future i.e. from the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r>
                  <a:rPr lang="en-US" dirty="0"/>
                  <a:t>-th step as constants, in order to fully solve the problem at the </a:t>
                </a:r>
                <a14:m>
                  <m:oMath xmlns:m="http://schemas.openxmlformats.org/officeDocument/2006/math">
                    <m:r>
                      <a:rPr lang="en-US" b="0" i="1" smtClean="0">
                        <a:latin typeface="Cambria Math" panose="02040503050406030204" pitchFamily="18" charset="0"/>
                      </a:rPr>
                      <m:t>𝑡</m:t>
                    </m:r>
                  </m:oMath>
                </a14:m>
                <a:r>
                  <a:rPr lang="en-US" dirty="0"/>
                  <a:t>-th step. </a:t>
                </a:r>
              </a:p>
              <a:p>
                <a:pPr marL="662940" lvl="2" indent="-342900"/>
                <a:r>
                  <a:rPr lang="en-US" dirty="0"/>
                  <a:t>Once the values of the primal variables values for the </a:t>
                </a:r>
                <a14:m>
                  <m:oMath xmlns:m="http://schemas.openxmlformats.org/officeDocument/2006/math">
                    <m:r>
                      <a:rPr lang="en-US" b="0" i="1" smtClean="0">
                        <a:latin typeface="Cambria Math" panose="02040503050406030204" pitchFamily="18" charset="0"/>
                      </a:rPr>
                      <m:t>𝑡</m:t>
                    </m:r>
                  </m:oMath>
                </a14:m>
                <a:r>
                  <a:rPr lang="en-US" dirty="0"/>
                  <a:t>-th step is known, they proceed one step </a:t>
                </a:r>
                <a:r>
                  <a:rPr lang="en-US" i="1" dirty="0"/>
                  <a:t>forward</a:t>
                </a:r>
                <a:r>
                  <a:rPr lang="en-US" dirty="0"/>
                  <a:t>, this time using those as the values of the past primal variables, again assuming the future dual variables as some constants. </a:t>
                </a:r>
              </a:p>
              <a:p>
                <a:pPr marL="662940" lvl="2" indent="-342900"/>
                <a:r>
                  <a:rPr lang="en-US" dirty="0"/>
                  <a:t>This forward pass process continues till the end-of-horizon (last time-step, let’s call it </a:t>
                </a:r>
                <a14:m>
                  <m:oMath xmlns:m="http://schemas.openxmlformats.org/officeDocument/2006/math">
                    <m:r>
                      <a:rPr lang="en-US" b="0" i="1" smtClean="0">
                        <a:latin typeface="Cambria Math" panose="02040503050406030204" pitchFamily="18" charset="0"/>
                      </a:rPr>
                      <m:t>𝑇</m:t>
                    </m:r>
                  </m:oMath>
                </a14:m>
                <a:r>
                  <a:rPr lang="en-US" dirty="0"/>
                  <a:t>).</a:t>
                </a:r>
              </a:p>
              <a:p>
                <a:pPr marL="480060" lvl="1" indent="-342900"/>
                <a:endParaRPr lang="en-US" dirty="0"/>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511" r="-137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577368" y="793544"/>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5" name="Picture 4">
            <a:extLst>
              <a:ext uri="{FF2B5EF4-FFF2-40B4-BE49-F238E27FC236}">
                <a16:creationId xmlns:a16="http://schemas.microsoft.com/office/drawing/2014/main" id="{FD8D0B2F-01CE-6303-1C41-9F46FCA6FDCB}"/>
              </a:ext>
            </a:extLst>
          </p:cNvPr>
          <p:cNvPicPr>
            <a:picLocks noChangeAspect="1"/>
          </p:cNvPicPr>
          <p:nvPr/>
        </p:nvPicPr>
        <p:blipFill>
          <a:blip r:embed="rId4"/>
          <a:stretch>
            <a:fillRect/>
          </a:stretch>
        </p:blipFill>
        <p:spPr>
          <a:xfrm>
            <a:off x="8216403" y="4038579"/>
            <a:ext cx="3872285" cy="162611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6190FB-6C51-FBD1-F62D-A5066A051359}"/>
                  </a:ext>
                </a:extLst>
              </p:cNvPr>
              <p:cNvSpPr txBox="1"/>
              <p:nvPr/>
            </p:nvSpPr>
            <p:spPr>
              <a:xfrm>
                <a:off x="9018909" y="2384272"/>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4" name="TextBox 3">
                <a:extLst>
                  <a:ext uri="{FF2B5EF4-FFF2-40B4-BE49-F238E27FC236}">
                    <a16:creationId xmlns:a16="http://schemas.microsoft.com/office/drawing/2014/main" id="{C56190FB-6C51-FBD1-F62D-A5066A051359}"/>
                  </a:ext>
                </a:extLst>
              </p:cNvPr>
              <p:cNvSpPr txBox="1">
                <a:spLocks noRot="1" noChangeAspect="1" noMove="1" noResize="1" noEditPoints="1" noAdjustHandles="1" noChangeArrowheads="1" noChangeShapeType="1" noTextEdit="1"/>
              </p:cNvSpPr>
              <p:nvPr/>
            </p:nvSpPr>
            <p:spPr>
              <a:xfrm>
                <a:off x="9018909" y="2384272"/>
                <a:ext cx="2919940" cy="461665"/>
              </a:xfrm>
              <a:prstGeom prst="rect">
                <a:avLst/>
              </a:prstGeom>
              <a:blipFill>
                <a:blip r:embed="rId5"/>
                <a:stretch>
                  <a:fillRect b="-8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E28D17-6A75-E9E6-FF32-AD3722509E76}"/>
              </a:ext>
            </a:extLst>
          </p:cNvPr>
          <p:cNvSpPr txBox="1"/>
          <p:nvPr/>
        </p:nvSpPr>
        <p:spPr>
          <a:xfrm>
            <a:off x="8692575" y="5670986"/>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881160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845820" lvl="3" indent="-342900"/>
                <a:r>
                  <a:rPr lang="en-US" dirty="0"/>
                  <a:t>Past Primal Variables: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m:rPr>
                            <m:sty m:val="p"/>
                          </m:rPr>
                          <a:rPr lang="en-US" b="0" i="0" smtClean="0">
                            <a:latin typeface="Cambria Math" panose="02040503050406030204" pitchFamily="18" charset="0"/>
                          </a:rPr>
                          <m:t>G</m:t>
                        </m:r>
                      </m:sub>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p>
                  </m:oMath>
                </a14:m>
                <a:endParaRPr lang="en-US" b="0" i="1" dirty="0">
                  <a:latin typeface="Cambria Math" panose="02040503050406030204" pitchFamily="18" charset="0"/>
                </a:endParaRPr>
              </a:p>
              <a:p>
                <a:pPr marL="845820" lvl="3" indent="-342900"/>
                <a:r>
                  <a:rPr lang="en-US" dirty="0"/>
                  <a:t>Future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sup>
                    </m:sSubSup>
                  </m:oMath>
                </a14:m>
                <a:r>
                  <a:rPr lang="en-US" dirty="0"/>
                  <a:t> (both </a:t>
                </a:r>
                <a:r>
                  <a:rPr lang="en-US" dirty="0">
                    <a:solidFill>
                      <a:srgbClr val="FFC000"/>
                    </a:solidFill>
                  </a:rPr>
                  <a:t>lower</a:t>
                </a:r>
                <a:r>
                  <a:rPr lang="en-US" dirty="0"/>
                  <a:t> and </a:t>
                </a:r>
                <a:r>
                  <a:rPr lang="en-US" dirty="0">
                    <a:solidFill>
                      <a:srgbClr val="00B0F0"/>
                    </a:solidFill>
                  </a:rPr>
                  <a:t>upper</a:t>
                </a:r>
                <a:r>
                  <a:rPr lang="en-US" dirty="0"/>
                  <a:t> bounds), </a:t>
                </a:r>
                <a14:m>
                  <m:oMath xmlns:m="http://schemas.openxmlformats.org/officeDocument/2006/math">
                    <m:sSubSup>
                      <m:sSubSupPr>
                        <m:ctrlPr>
                          <a:rPr lang="en-US" b="0"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𝜆</m:t>
                        </m:r>
                      </m:e>
                      <m:sub>
                        <m:r>
                          <a:rPr lang="en-US" b="0" i="1" smtClean="0">
                            <a:solidFill>
                              <a:srgbClr val="FFFF00"/>
                            </a:solidFill>
                            <a:latin typeface="Cambria Math" panose="02040503050406030204" pitchFamily="18" charset="0"/>
                          </a:rPr>
                          <m:t>𝐵</m:t>
                        </m:r>
                      </m:sub>
                      <m:sup>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m:t>
                        </m:r>
                        <m:r>
                          <m:rPr>
                            <m:sty m:val="p"/>
                          </m:rPr>
                          <a:rPr lang="en-US" b="0" i="0" smtClean="0">
                            <a:solidFill>
                              <a:srgbClr val="FFFF00"/>
                            </a:solidFill>
                            <a:latin typeface="Cambria Math" panose="02040503050406030204" pitchFamily="18" charset="0"/>
                          </a:rPr>
                          <m:t>Δ</m:t>
                        </m:r>
                        <m:r>
                          <a:rPr lang="en-US" b="0" i="1" smtClean="0">
                            <a:solidFill>
                              <a:srgbClr val="FFFF00"/>
                            </a:solidFill>
                            <a:latin typeface="Cambria Math" panose="02040503050406030204" pitchFamily="18" charset="0"/>
                          </a:rPr>
                          <m:t>𝑡</m:t>
                        </m:r>
                      </m:sup>
                    </m:sSubSup>
                  </m:oMath>
                </a14:m>
                <a:endParaRPr lang="en-US" dirty="0"/>
              </a:p>
              <a:p>
                <a:pPr marL="320040" lvl="2" indent="0">
                  <a:buNone/>
                </a:pPr>
                <a:endParaRPr lang="en-US" dirty="0"/>
              </a:p>
              <a:p>
                <a:pPr marL="480060" lvl="1" indent="-342900"/>
                <a:r>
                  <a:rPr lang="en-US" dirty="0"/>
                  <a:t>Once a forward pass is completed, i.e. </a:t>
                </a:r>
                <a:r>
                  <a:rPr lang="en-US" i="1" dirty="0"/>
                  <a:t>the cost of the forward trajectory is constructed.</a:t>
                </a:r>
                <a:r>
                  <a:rPr lang="en-US" dirty="0"/>
                  <a:t> It is time to solve for the gradients that will update the dual variables for the next forward pass.</a:t>
                </a:r>
              </a:p>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824" r="-171" b="-96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00D7DBC-6F66-E86C-9595-1EA0F039CA13}"/>
              </a:ext>
            </a:extLst>
          </p:cNvPr>
          <p:cNvGrpSpPr/>
          <p:nvPr/>
        </p:nvGrpSpPr>
        <p:grpSpPr>
          <a:xfrm>
            <a:off x="8232907" y="268099"/>
            <a:ext cx="3744286" cy="1586894"/>
            <a:chOff x="8209751" y="4707008"/>
            <a:chExt cx="3744286" cy="1586894"/>
          </a:xfrm>
        </p:grpSpPr>
        <p:pic>
          <p:nvPicPr>
            <p:cNvPr id="13" name="Picture 12">
              <a:extLst>
                <a:ext uri="{FF2B5EF4-FFF2-40B4-BE49-F238E27FC236}">
                  <a16:creationId xmlns:a16="http://schemas.microsoft.com/office/drawing/2014/main" id="{7330DC78-96FD-EBD4-0E49-F4FFA8A022DD}"/>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15" name="Rectangle 14">
              <a:extLst>
                <a:ext uri="{FF2B5EF4-FFF2-40B4-BE49-F238E27FC236}">
                  <a16:creationId xmlns:a16="http://schemas.microsoft.com/office/drawing/2014/main" id="{E98DE7AB-2752-82D5-9BCB-5198F76A9899}"/>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C6160085-C107-7B04-66CF-8FA1034E296D}"/>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BB6FA9EE-1280-2C1B-569A-532621C2F0F9}"/>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F0DDB61E-1B5A-B41E-5B0E-769D70D7887E}"/>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DF3583BD-B4A7-5123-EC5A-3AA56096A70C}"/>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16411E2A-7CA4-04FA-A7D3-F1FC186B2DEE}"/>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B886E8F-ADB8-6DD5-E2B7-4285A44F28FD}"/>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D794B2DF-C38B-C0FA-FEA1-4B77FA542575}"/>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7A8AE-A54B-F191-0483-AEE488A67DC0}"/>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pic>
        <p:nvPicPr>
          <p:cNvPr id="24" name="Picture 23">
            <a:extLst>
              <a:ext uri="{FF2B5EF4-FFF2-40B4-BE49-F238E27FC236}">
                <a16:creationId xmlns:a16="http://schemas.microsoft.com/office/drawing/2014/main" id="{51FE7170-4ADC-A6A5-FE57-0707344EB0F2}"/>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25" name="Picture 24">
            <a:extLst>
              <a:ext uri="{FF2B5EF4-FFF2-40B4-BE49-F238E27FC236}">
                <a16:creationId xmlns:a16="http://schemas.microsoft.com/office/drawing/2014/main" id="{B914AB48-F324-8966-9C9C-736D0EB5340D}"/>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26" name="TextBox 25">
            <a:extLst>
              <a:ext uri="{FF2B5EF4-FFF2-40B4-BE49-F238E27FC236}">
                <a16:creationId xmlns:a16="http://schemas.microsoft.com/office/drawing/2014/main" id="{C85EC1EC-EAF0-E659-DEBC-60A57DFE0186}"/>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391CD8-67B6-A0F9-93A0-C6714AD96492}"/>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27" name="TextBox 26">
                <a:extLst>
                  <a:ext uri="{FF2B5EF4-FFF2-40B4-BE49-F238E27FC236}">
                    <a16:creationId xmlns:a16="http://schemas.microsoft.com/office/drawing/2014/main" id="{A9391CD8-67B6-A0F9-93A0-C6714AD96492}"/>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32BEF3D3-2D8B-1A1A-3755-61664C026CEB}"/>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2355721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7120333" cy="4435909"/>
              </a:xfrm>
            </p:spPr>
            <p:txBody>
              <a:bodyPr vert="horz" lIns="91440" tIns="45720" rIns="91440" bIns="45720" rtlCol="0">
                <a:normAutofit/>
              </a:bodyPr>
              <a:lstStyle/>
              <a:p>
                <a:pPr marL="480060" lvl="1" indent="-342900"/>
                <a:r>
                  <a:rPr lang="en-US" dirty="0"/>
                  <a:t>Thus after computation of these gradients, the next set of dual variables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𝑟𝑎𝑚𝑝</m:t>
                            </m:r>
                          </m:sub>
                        </m:sSub>
                      </m:sub>
                      <m:sup>
                        <m:r>
                          <a:rPr lang="en-US" i="1">
                            <a:latin typeface="Cambria Math" panose="02040503050406030204" pitchFamily="18" charset="0"/>
                          </a:rPr>
                          <m:t>𝑡</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solidFill>
                              <a:srgbClr val="FFFF00"/>
                            </a:solidFill>
                            <a:latin typeface="Cambria Math" panose="02040503050406030204" pitchFamily="18" charset="0"/>
                          </a:rPr>
                        </m:ctrlPr>
                      </m:sSubSupPr>
                      <m:e>
                        <m:r>
                          <a:rPr lang="en-US" i="1">
                            <a:solidFill>
                              <a:srgbClr val="FFFF00"/>
                            </a:solidFill>
                            <a:latin typeface="Cambria Math" panose="02040503050406030204" pitchFamily="18" charset="0"/>
                          </a:rPr>
                          <m:t>𝜆</m:t>
                        </m:r>
                      </m:e>
                      <m:sub>
                        <m:r>
                          <a:rPr lang="en-US" i="1">
                            <a:solidFill>
                              <a:srgbClr val="FFFF00"/>
                            </a:solidFill>
                            <a:latin typeface="Cambria Math" panose="02040503050406030204" pitchFamily="18" charset="0"/>
                          </a:rPr>
                          <m:t>𝐵</m:t>
                        </m:r>
                      </m:sub>
                      <m:sup>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m:t>
                        </m:r>
                        <m:r>
                          <m:rPr>
                            <m:sty m:val="p"/>
                          </m:rPr>
                          <a:rPr lang="en-US">
                            <a:solidFill>
                              <a:srgbClr val="FFFF00"/>
                            </a:solidFill>
                            <a:latin typeface="Cambria Math" panose="02040503050406030204" pitchFamily="18" charset="0"/>
                          </a:rPr>
                          <m:t>Δ</m:t>
                        </m:r>
                        <m:r>
                          <a:rPr lang="en-US" i="1">
                            <a:solidFill>
                              <a:srgbClr val="FFFF00"/>
                            </a:solidFill>
                            <a:latin typeface="Cambria Math" panose="02040503050406030204" pitchFamily="18" charset="0"/>
                          </a:rPr>
                          <m:t>𝑡</m:t>
                        </m:r>
                      </m:sup>
                    </m:sSubSup>
                  </m:oMath>
                </a14:m>
                <a:r>
                  <a:rPr lang="en-US" dirty="0"/>
                  <a:t> is computed. </a:t>
                </a:r>
              </a:p>
              <a:p>
                <a:pPr marL="480060" lvl="1" indent="-342900"/>
                <a:r>
                  <a:rPr lang="en-US" dirty="0"/>
                  <a:t>The process of Forward Pass and Backward Pass updates is carried on until </a:t>
                </a:r>
                <a:r>
                  <a:rPr lang="en-US" i="1" dirty="0"/>
                  <a:t>convergence </a:t>
                </a:r>
                <a:r>
                  <a:rPr lang="en-US" dirty="0"/>
                  <a:t>is achieved (updates no longer being significant).</a:t>
                </a:r>
              </a:p>
              <a:p>
                <a:pPr marL="320040" lvl="2" indent="0">
                  <a:buNone/>
                </a:pPr>
                <a:endParaRPr lang="en-US" dirty="0"/>
              </a:p>
            </p:txBody>
          </p:sp>
        </mc:Choice>
        <mc:Fallback xmlns="">
          <p:sp>
            <p:nvSpPr>
              <p:cNvPr id="3" name="Content Placeholder 2">
                <a:extLst>
                  <a:ext uri="{FF2B5EF4-FFF2-40B4-BE49-F238E27FC236}">
                    <a16:creationId xmlns:a16="http://schemas.microsoft.com/office/drawing/2014/main" id="{4BBF8E78-CA66-247A-AB47-8F56AD116915}"/>
                  </a:ext>
                </a:extLst>
              </p:cNvPr>
              <p:cNvSpPr>
                <a:spLocks noGrp="1" noRot="1" noChangeAspect="1" noMove="1" noResize="1" noEditPoints="1" noAdjustHandles="1" noChangeArrowheads="1" noChangeShapeType="1" noTextEdit="1"/>
              </p:cNvSpPr>
              <p:nvPr>
                <p:ph idx="1"/>
              </p:nvPr>
            </p:nvSpPr>
            <p:spPr>
              <a:xfrm>
                <a:off x="897769" y="1909191"/>
                <a:ext cx="7120333" cy="4435909"/>
              </a:xfrm>
              <a:blipFill>
                <a:blip r:embed="rId2"/>
                <a:stretch>
                  <a:fillRect t="-1786" r="-1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C91A4F-D2D2-0C28-03C0-D92D4892F868}"/>
              </a:ext>
            </a:extLst>
          </p:cNvPr>
          <p:cNvGrpSpPr/>
          <p:nvPr/>
        </p:nvGrpSpPr>
        <p:grpSpPr>
          <a:xfrm>
            <a:off x="8232907" y="268099"/>
            <a:ext cx="3744286" cy="1586894"/>
            <a:chOff x="8209751" y="4707008"/>
            <a:chExt cx="3744286" cy="1586894"/>
          </a:xfrm>
        </p:grpSpPr>
        <p:pic>
          <p:nvPicPr>
            <p:cNvPr id="36" name="Picture 35">
              <a:extLst>
                <a:ext uri="{FF2B5EF4-FFF2-40B4-BE49-F238E27FC236}">
                  <a16:creationId xmlns:a16="http://schemas.microsoft.com/office/drawing/2014/main" id="{1874B715-1E1E-23B7-FB8B-62A966D6C573}"/>
                </a:ext>
              </a:extLst>
            </p:cNvPr>
            <p:cNvPicPr>
              <a:picLocks noChangeAspect="1"/>
            </p:cNvPicPr>
            <p:nvPr/>
          </p:nvPicPr>
          <p:blipFill>
            <a:blip r:embed="rId3"/>
            <a:stretch>
              <a:fillRect/>
            </a:stretch>
          </p:blipFill>
          <p:spPr>
            <a:xfrm>
              <a:off x="8209751" y="4716309"/>
              <a:ext cx="3744286" cy="1577593"/>
            </a:xfrm>
            <a:prstGeom prst="rect">
              <a:avLst/>
            </a:prstGeom>
          </p:spPr>
        </p:pic>
        <p:sp>
          <p:nvSpPr>
            <p:cNvPr id="37" name="Rectangle 36">
              <a:extLst>
                <a:ext uri="{FF2B5EF4-FFF2-40B4-BE49-F238E27FC236}">
                  <a16:creationId xmlns:a16="http://schemas.microsoft.com/office/drawing/2014/main" id="{154620B5-A0EE-6FA4-6803-71FF2F5BB154}"/>
                </a:ext>
              </a:extLst>
            </p:cNvPr>
            <p:cNvSpPr/>
            <p:nvPr/>
          </p:nvSpPr>
          <p:spPr>
            <a:xfrm>
              <a:off x="9035782" y="4707008"/>
              <a:ext cx="615682" cy="295862"/>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A922A8BC-77A2-D0CA-E857-6ED13BAF5888}"/>
                </a:ext>
              </a:extLst>
            </p:cNvPr>
            <p:cNvSpPr/>
            <p:nvPr/>
          </p:nvSpPr>
          <p:spPr>
            <a:xfrm>
              <a:off x="9815466" y="4716309"/>
              <a:ext cx="2096900" cy="295862"/>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3D417DE7-CA0D-8138-6120-929181423335}"/>
                </a:ext>
              </a:extLst>
            </p:cNvPr>
            <p:cNvSpPr/>
            <p:nvPr/>
          </p:nvSpPr>
          <p:spPr>
            <a:xfrm>
              <a:off x="9118274" y="5021472"/>
              <a:ext cx="2201094" cy="377864"/>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1" name="Rectangle 40">
              <a:extLst>
                <a:ext uri="{FF2B5EF4-FFF2-40B4-BE49-F238E27FC236}">
                  <a16:creationId xmlns:a16="http://schemas.microsoft.com/office/drawing/2014/main" id="{8932FA29-07F0-BC15-493F-1B5C4C6D32CC}"/>
                </a:ext>
              </a:extLst>
            </p:cNvPr>
            <p:cNvSpPr/>
            <p:nvPr/>
          </p:nvSpPr>
          <p:spPr>
            <a:xfrm>
              <a:off x="9148194" y="5417938"/>
              <a:ext cx="255865" cy="269354"/>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8CF1E057-B8EB-12DD-BF5E-13BF8AA86EF1}"/>
                </a:ext>
              </a:extLst>
            </p:cNvPr>
            <p:cNvSpPr/>
            <p:nvPr/>
          </p:nvSpPr>
          <p:spPr>
            <a:xfrm>
              <a:off x="9454589" y="5399336"/>
              <a:ext cx="764232" cy="3034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914BC187-5D14-3882-AE7C-36287CE0429D}"/>
                </a:ext>
              </a:extLst>
            </p:cNvPr>
            <p:cNvSpPr/>
            <p:nvPr/>
          </p:nvSpPr>
          <p:spPr>
            <a:xfrm>
              <a:off x="10312582" y="5398352"/>
              <a:ext cx="764232" cy="30349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8560B902-443C-7706-AA98-DF1E526DEBA2}"/>
                </a:ext>
              </a:extLst>
            </p:cNvPr>
            <p:cNvSpPr/>
            <p:nvPr/>
          </p:nvSpPr>
          <p:spPr>
            <a:xfrm>
              <a:off x="9125508" y="5721436"/>
              <a:ext cx="1093313"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09C5CE11-6DA1-CD9B-84A1-76F3884B082F}"/>
                </a:ext>
              </a:extLst>
            </p:cNvPr>
            <p:cNvSpPr/>
            <p:nvPr/>
          </p:nvSpPr>
          <p:spPr>
            <a:xfrm>
              <a:off x="9031353" y="5986076"/>
              <a:ext cx="1281229" cy="286100"/>
            </a:xfrm>
            <a:prstGeom prst="rect">
              <a:avLst/>
            </a:prstGeom>
            <a:solidFill>
              <a:srgbClr val="C2A1D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0D34CC78-DD32-A628-414F-590569D5997F}"/>
                </a:ext>
              </a:extLst>
            </p:cNvPr>
            <p:cNvSpPr/>
            <p:nvPr/>
          </p:nvSpPr>
          <p:spPr>
            <a:xfrm>
              <a:off x="10448698" y="5986076"/>
              <a:ext cx="628116" cy="286100"/>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4" name="TextBox 3">
            <a:extLst>
              <a:ext uri="{FF2B5EF4-FFF2-40B4-BE49-F238E27FC236}">
                <a16:creationId xmlns:a16="http://schemas.microsoft.com/office/drawing/2014/main" id="{66D3E9A1-DB52-45F5-C91E-3F5911DD7B84}"/>
              </a:ext>
            </a:extLst>
          </p:cNvPr>
          <p:cNvSpPr txBox="1"/>
          <p:nvPr/>
        </p:nvSpPr>
        <p:spPr>
          <a:xfrm>
            <a:off x="1382637" y="4076284"/>
            <a:ext cx="4919630" cy="24622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Done: I’ve understood the overall structure of a DDP implementation. Specifically, I’ve understood what is known, what is solved for, and what is assumed constant within a single time-period’s OPF. I understand the ‘Forward Pass’ component.</a:t>
            </a:r>
          </a:p>
          <a:p>
            <a:endParaRPr lang="en-US" sz="1400" dirty="0"/>
          </a:p>
          <a:p>
            <a:r>
              <a:rPr lang="en-US" sz="1400" b="1" dirty="0"/>
              <a:t>Current:</a:t>
            </a:r>
            <a:r>
              <a:rPr lang="en-US" sz="1400" dirty="0"/>
              <a:t> I’m </a:t>
            </a:r>
            <a:r>
              <a:rPr lang="en-US" sz="1400" b="1" dirty="0"/>
              <a:t>still studying </a:t>
            </a:r>
            <a:r>
              <a:rPr lang="en-US" sz="1400" dirty="0"/>
              <a:t>the derivation required to understand the </a:t>
            </a:r>
            <a:r>
              <a:rPr lang="en-US" sz="1400" b="1" dirty="0"/>
              <a:t>‘Backward-Pass’ </a:t>
            </a:r>
            <a:r>
              <a:rPr lang="en-US" sz="1400" dirty="0"/>
              <a:t>(how to use the gradient of the Lagrangian to get the dual variable updates). Once that is understood, I’ll have the understanding of one way to temporally decouple MPOPF for my use-case (ADS) as well, in a manner which can be implemented in code.</a:t>
            </a:r>
          </a:p>
        </p:txBody>
      </p:sp>
      <p:cxnSp>
        <p:nvCxnSpPr>
          <p:cNvPr id="8" name="Straight Arrow Connector 7">
            <a:extLst>
              <a:ext uri="{FF2B5EF4-FFF2-40B4-BE49-F238E27FC236}">
                <a16:creationId xmlns:a16="http://schemas.microsoft.com/office/drawing/2014/main" id="{233948A3-61DC-DD48-FC8B-5DDB2BA6DAEA}"/>
              </a:ext>
            </a:extLst>
          </p:cNvPr>
          <p:cNvCxnSpPr>
            <a:cxnSpLocks/>
            <a:stCxn id="4" idx="3"/>
            <a:endCxn id="11" idx="1"/>
          </p:cNvCxnSpPr>
          <p:nvPr/>
        </p:nvCxnSpPr>
        <p:spPr>
          <a:xfrm>
            <a:off x="6302267" y="5307391"/>
            <a:ext cx="1866641" cy="35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96DFF7-541F-54CD-9A98-F0677940FE25}"/>
              </a:ext>
            </a:extLst>
          </p:cNvPr>
          <p:cNvPicPr>
            <a:picLocks noChangeAspect="1"/>
          </p:cNvPicPr>
          <p:nvPr/>
        </p:nvPicPr>
        <p:blipFill>
          <a:blip r:embed="rId4"/>
          <a:stretch>
            <a:fillRect/>
          </a:stretch>
        </p:blipFill>
        <p:spPr>
          <a:xfrm>
            <a:off x="8123870" y="2812189"/>
            <a:ext cx="3872285" cy="1626113"/>
          </a:xfrm>
          <a:prstGeom prst="rect">
            <a:avLst/>
          </a:prstGeom>
        </p:spPr>
      </p:pic>
      <p:pic>
        <p:nvPicPr>
          <p:cNvPr id="11" name="Picture 10">
            <a:extLst>
              <a:ext uri="{FF2B5EF4-FFF2-40B4-BE49-F238E27FC236}">
                <a16:creationId xmlns:a16="http://schemas.microsoft.com/office/drawing/2014/main" id="{372091BD-4C90-1D8B-BC8E-A625CA6CF0DB}"/>
              </a:ext>
            </a:extLst>
          </p:cNvPr>
          <p:cNvPicPr>
            <a:picLocks noChangeAspect="1"/>
          </p:cNvPicPr>
          <p:nvPr/>
        </p:nvPicPr>
        <p:blipFill>
          <a:blip r:embed="rId5"/>
          <a:stretch>
            <a:fillRect/>
          </a:stretch>
        </p:blipFill>
        <p:spPr>
          <a:xfrm>
            <a:off x="8168908" y="5138148"/>
            <a:ext cx="3614196" cy="1050463"/>
          </a:xfrm>
          <a:prstGeom prst="rect">
            <a:avLst/>
          </a:prstGeom>
        </p:spPr>
      </p:pic>
      <p:sp>
        <p:nvSpPr>
          <p:cNvPr id="15" name="TextBox 14">
            <a:extLst>
              <a:ext uri="{FF2B5EF4-FFF2-40B4-BE49-F238E27FC236}">
                <a16:creationId xmlns:a16="http://schemas.microsoft.com/office/drawing/2014/main" id="{9877C070-912C-48EB-06BE-D90AF6C56994}"/>
              </a:ext>
            </a:extLst>
          </p:cNvPr>
          <p:cNvSpPr txBox="1"/>
          <p:nvPr/>
        </p:nvSpPr>
        <p:spPr>
          <a:xfrm>
            <a:off x="8562836" y="6188611"/>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Equations used for updating the future dual variables as part of the </a:t>
            </a:r>
            <a:r>
              <a:rPr lang="en-US" sz="1200" dirty="0">
                <a:solidFill>
                  <a:srgbClr val="1975FF"/>
                </a:solidFill>
                <a:latin typeface="Tw Cen MT" panose="020B0602020104020603" pitchFamily="34" charset="0"/>
              </a:rPr>
              <a:t>Backward Pass</a:t>
            </a:r>
            <a:endParaRPr lang="en-US" sz="1200" dirty="0">
              <a:latin typeface="Tw Cen MT" panose="020B06020201040206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B72A60-7489-E70D-4547-71990C9891C8}"/>
                  </a:ext>
                </a:extLst>
              </p:cNvPr>
              <p:cNvSpPr txBox="1"/>
              <p:nvPr/>
            </p:nvSpPr>
            <p:spPr>
              <a:xfrm>
                <a:off x="8645080" y="1864294"/>
                <a:ext cx="2919940" cy="461665"/>
              </a:xfrm>
              <a:prstGeom prst="rect">
                <a:avLst/>
              </a:prstGeom>
              <a:solidFill>
                <a:schemeClr val="bg1">
                  <a:lumMod val="6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Lagrangian Function representing the OPF problem for the </a:t>
                </a:r>
                <a14:m>
                  <m:oMath xmlns:m="http://schemas.openxmlformats.org/officeDocument/2006/math">
                    <m:r>
                      <a:rPr lang="en-US" sz="1200" b="0" i="1" smtClean="0">
                        <a:latin typeface="Cambria Math" panose="02040503050406030204" pitchFamily="18" charset="0"/>
                      </a:rPr>
                      <m:t>𝑡</m:t>
                    </m:r>
                  </m:oMath>
                </a14:m>
                <a:r>
                  <a:rPr lang="en-US" sz="1200" dirty="0">
                    <a:latin typeface="Tw Cen MT" panose="020B0602020104020603" pitchFamily="34" charset="0"/>
                  </a:rPr>
                  <a:t>-th time-step.</a:t>
                </a:r>
              </a:p>
            </p:txBody>
          </p:sp>
        </mc:Choice>
        <mc:Fallback xmlns="">
          <p:sp>
            <p:nvSpPr>
              <p:cNvPr id="16" name="TextBox 15">
                <a:extLst>
                  <a:ext uri="{FF2B5EF4-FFF2-40B4-BE49-F238E27FC236}">
                    <a16:creationId xmlns:a16="http://schemas.microsoft.com/office/drawing/2014/main" id="{C8B72A60-7489-E70D-4547-71990C9891C8}"/>
                  </a:ext>
                </a:extLst>
              </p:cNvPr>
              <p:cNvSpPr txBox="1">
                <a:spLocks noRot="1" noChangeAspect="1" noMove="1" noResize="1" noEditPoints="1" noAdjustHandles="1" noChangeArrowheads="1" noChangeShapeType="1" noTextEdit="1"/>
              </p:cNvSpPr>
              <p:nvPr/>
            </p:nvSpPr>
            <p:spPr>
              <a:xfrm>
                <a:off x="8645080" y="1864294"/>
                <a:ext cx="2919940" cy="461665"/>
              </a:xfrm>
              <a:prstGeom prst="rect">
                <a:avLst/>
              </a:prstGeom>
              <a:blipFill>
                <a:blip r:embed="rId6"/>
                <a:stretch>
                  <a:fillRect b="-897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9C2615B-D83C-C3EC-80E2-CBDDCE8A61E4}"/>
              </a:ext>
            </a:extLst>
          </p:cNvPr>
          <p:cNvSpPr txBox="1"/>
          <p:nvPr/>
        </p:nvSpPr>
        <p:spPr>
          <a:xfrm>
            <a:off x="8782007" y="4421144"/>
            <a:ext cx="2919940" cy="46166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latin typeface="Tw Cen MT" panose="020B0602020104020603" pitchFamily="34" charset="0"/>
              </a:rPr>
              <a:t>Scheme for </a:t>
            </a:r>
            <a:r>
              <a:rPr lang="en-US" sz="1200" dirty="0">
                <a:solidFill>
                  <a:srgbClr val="BF0000"/>
                </a:solidFill>
                <a:latin typeface="Tw Cen MT" panose="020B0602020104020603" pitchFamily="34" charset="0"/>
              </a:rPr>
              <a:t>Forward Pass </a:t>
            </a:r>
            <a:r>
              <a:rPr lang="en-US" sz="1200" dirty="0">
                <a:latin typeface="Tw Cen MT" panose="020B0602020104020603" pitchFamily="34" charset="0"/>
              </a:rPr>
              <a:t>and </a:t>
            </a:r>
            <a:r>
              <a:rPr lang="en-US" sz="1200" dirty="0">
                <a:solidFill>
                  <a:srgbClr val="1975FF"/>
                </a:solidFill>
                <a:latin typeface="Tw Cen MT" panose="020B0602020104020603" pitchFamily="34" charset="0"/>
              </a:rPr>
              <a:t>Backward Pass </a:t>
            </a:r>
            <a:r>
              <a:rPr lang="en-US" sz="1200" dirty="0">
                <a:latin typeface="Tw Cen MT" panose="020B0602020104020603" pitchFamily="34" charset="0"/>
              </a:rPr>
              <a:t>(here called ‘Sweep’ with no difference)</a:t>
            </a:r>
          </a:p>
        </p:txBody>
      </p:sp>
    </p:spTree>
    <p:extLst>
      <p:ext uri="{BB962C8B-B14F-4D97-AF65-F5344CB8AC3E}">
        <p14:creationId xmlns:p14="http://schemas.microsoft.com/office/powerpoint/2010/main" val="1358161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7F748-EAF4-1E54-433C-15C0827E66C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8DC9D88-03CF-7426-2C0F-C9DE2D1FD01B}"/>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𝐴𝐷𝑆</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10</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xmlns="">
          <p:sp>
            <p:nvSpPr>
              <p:cNvPr id="24" name="Rectangle 23">
                <a:extLst>
                  <a:ext uri="{FF2B5EF4-FFF2-40B4-BE49-F238E27FC236}">
                    <a16:creationId xmlns:a16="http://schemas.microsoft.com/office/drawing/2014/main" id="{28DC9D88-03CF-7426-2C0F-C9DE2D1FD01B}"/>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2"/>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CBFF4FD-5601-297E-3394-5813FAADFA85}"/>
                  </a:ext>
                </a:extLst>
              </p:cNvPr>
              <p:cNvSpPr/>
              <p:nvPr/>
            </p:nvSpPr>
            <p:spPr>
              <a:xfrm>
                <a:off x="6976121" y="1104516"/>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25" name="Rectangle 24">
                <a:extLst>
                  <a:ext uri="{FF2B5EF4-FFF2-40B4-BE49-F238E27FC236}">
                    <a16:creationId xmlns:a16="http://schemas.microsoft.com/office/drawing/2014/main" id="{BCBFF4FD-5601-297E-3394-5813FAADFA85}"/>
                  </a:ext>
                </a:extLst>
              </p:cNvPr>
              <p:cNvSpPr>
                <a:spLocks noRot="1" noChangeAspect="1" noMove="1" noResize="1" noEditPoints="1" noAdjustHandles="1" noChangeArrowheads="1" noChangeShapeType="1" noTextEdit="1"/>
              </p:cNvSpPr>
              <p:nvPr/>
            </p:nvSpPr>
            <p:spPr>
              <a:xfrm>
                <a:off x="6976121" y="1104516"/>
                <a:ext cx="590550" cy="547158"/>
              </a:xfrm>
              <a:prstGeom prst="rect">
                <a:avLst/>
              </a:prstGeom>
              <a:blipFill>
                <a:blip r:embed="rId3"/>
                <a:stretch>
                  <a:fillRect l="-6061"/>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BD5799F9-6267-DCCE-8FB5-57E6848AB9E6}"/>
              </a:ext>
            </a:extLst>
          </p:cNvPr>
          <p:cNvSpPr/>
          <p:nvPr/>
        </p:nvSpPr>
        <p:spPr>
          <a:xfrm>
            <a:off x="9806405" y="1158599"/>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endParaRPr lang="en-IN" dirty="0"/>
          </a:p>
        </p:txBody>
      </p:sp>
      <p:pic>
        <p:nvPicPr>
          <p:cNvPr id="10" name="Picture 9">
            <a:extLst>
              <a:ext uri="{FF2B5EF4-FFF2-40B4-BE49-F238E27FC236}">
                <a16:creationId xmlns:a16="http://schemas.microsoft.com/office/drawing/2014/main" id="{3503CE93-59A2-3BE5-1039-9F88E1C5B5D8}"/>
              </a:ext>
            </a:extLst>
          </p:cNvPr>
          <p:cNvPicPr>
            <a:picLocks noChangeAspect="1"/>
          </p:cNvPicPr>
          <p:nvPr/>
        </p:nvPicPr>
        <p:blipFill>
          <a:blip r:embed="rId4"/>
          <a:stretch>
            <a:fillRect/>
          </a:stretch>
        </p:blipFill>
        <p:spPr>
          <a:xfrm>
            <a:off x="5601512" y="1736889"/>
            <a:ext cx="3115110" cy="1162212"/>
          </a:xfrm>
          <a:prstGeom prst="rect">
            <a:avLst/>
          </a:prstGeom>
        </p:spPr>
      </p:pic>
      <p:pic>
        <p:nvPicPr>
          <p:cNvPr id="13" name="Picture 12">
            <a:extLst>
              <a:ext uri="{FF2B5EF4-FFF2-40B4-BE49-F238E27FC236}">
                <a16:creationId xmlns:a16="http://schemas.microsoft.com/office/drawing/2014/main" id="{97B4AD31-BF9B-BCF3-625C-0B6042A93896}"/>
              </a:ext>
            </a:extLst>
          </p:cNvPr>
          <p:cNvPicPr>
            <a:picLocks noChangeAspect="1"/>
          </p:cNvPicPr>
          <p:nvPr/>
        </p:nvPicPr>
        <p:blipFill>
          <a:blip r:embed="rId5"/>
          <a:stretch>
            <a:fillRect/>
          </a:stretch>
        </p:blipFill>
        <p:spPr>
          <a:xfrm>
            <a:off x="8937440" y="1736889"/>
            <a:ext cx="3143689" cy="1181265"/>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22AF9B8-1519-87A2-B89C-1B884EA62F67}"/>
                  </a:ext>
                </a:extLst>
              </p:cNvPr>
              <p:cNvSpPr/>
              <p:nvPr/>
            </p:nvSpPr>
            <p:spPr>
              <a:xfrm>
                <a:off x="8043602" y="279291"/>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𝐴𝐷𝑆</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10</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=3</m:t>
                      </m:r>
                    </m:oMath>
                  </m:oMathPara>
                </a14:m>
                <a:endParaRPr lang="en-IN" dirty="0"/>
              </a:p>
            </p:txBody>
          </p:sp>
        </mc:Choice>
        <mc:Fallback xmlns="">
          <p:sp>
            <p:nvSpPr>
              <p:cNvPr id="14" name="Rectangle 13">
                <a:extLst>
                  <a:ext uri="{FF2B5EF4-FFF2-40B4-BE49-F238E27FC236}">
                    <a16:creationId xmlns:a16="http://schemas.microsoft.com/office/drawing/2014/main" id="{D22AF9B8-1519-87A2-B89C-1B884EA62F67}"/>
                  </a:ext>
                </a:extLst>
              </p:cNvPr>
              <p:cNvSpPr>
                <a:spLocks noRot="1" noChangeAspect="1" noMove="1" noResize="1" noEditPoints="1" noAdjustHandles="1" noChangeArrowheads="1" noChangeShapeType="1" noTextEdit="1"/>
              </p:cNvSpPr>
              <p:nvPr/>
            </p:nvSpPr>
            <p:spPr>
              <a:xfrm>
                <a:off x="8043602" y="279291"/>
                <a:ext cx="1346040" cy="547158"/>
              </a:xfrm>
              <a:prstGeom prst="rect">
                <a:avLst/>
              </a:prstGeom>
              <a:blipFill>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E6EC89C-8B45-342F-4056-CA0C5AA62AAD}"/>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15" name="Rectangle 14">
                <a:extLst>
                  <a:ext uri="{FF2B5EF4-FFF2-40B4-BE49-F238E27FC236}">
                    <a16:creationId xmlns:a16="http://schemas.microsoft.com/office/drawing/2014/main" id="{0E6EC89C-8B45-342F-4056-CA0C5AA62AAD}"/>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7"/>
                <a:stretch>
                  <a:fillRect l="-606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BF1B4DB-9B64-4CF1-4939-736CA20DD3F8}"/>
              </a:ext>
            </a:extLst>
          </p:cNvPr>
          <p:cNvSpPr/>
          <p:nvPr/>
        </p:nvSpPr>
        <p:spPr>
          <a:xfrm>
            <a:off x="3003898" y="1075179"/>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endParaRPr lang="en-IN" dirty="0"/>
          </a:p>
        </p:txBody>
      </p:sp>
      <p:pic>
        <p:nvPicPr>
          <p:cNvPr id="18" name="Picture 17">
            <a:extLst>
              <a:ext uri="{FF2B5EF4-FFF2-40B4-BE49-F238E27FC236}">
                <a16:creationId xmlns:a16="http://schemas.microsoft.com/office/drawing/2014/main" id="{AB418FFE-9675-7190-EF4D-6F0BF70DF9E8}"/>
              </a:ext>
            </a:extLst>
          </p:cNvPr>
          <p:cNvPicPr>
            <a:picLocks noChangeAspect="1"/>
          </p:cNvPicPr>
          <p:nvPr/>
        </p:nvPicPr>
        <p:blipFill>
          <a:blip r:embed="rId8"/>
          <a:stretch>
            <a:fillRect/>
          </a:stretch>
        </p:blipFill>
        <p:spPr>
          <a:xfrm>
            <a:off x="159681" y="1597309"/>
            <a:ext cx="2218921" cy="5104231"/>
          </a:xfrm>
          <a:prstGeom prst="rect">
            <a:avLst/>
          </a:prstGeom>
        </p:spPr>
      </p:pic>
      <p:pic>
        <p:nvPicPr>
          <p:cNvPr id="21" name="Picture 20">
            <a:extLst>
              <a:ext uri="{FF2B5EF4-FFF2-40B4-BE49-F238E27FC236}">
                <a16:creationId xmlns:a16="http://schemas.microsoft.com/office/drawing/2014/main" id="{CC931E5D-7746-6D47-BCAB-890FAD0D079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714929" y="1597309"/>
            <a:ext cx="1987902" cy="5104231"/>
          </a:xfrm>
          <a:prstGeom prst="rect">
            <a:avLst/>
          </a:prstGeom>
        </p:spPr>
      </p:pic>
      <p:sp>
        <p:nvSpPr>
          <p:cNvPr id="5" name="Title 1">
            <a:extLst>
              <a:ext uri="{FF2B5EF4-FFF2-40B4-BE49-F238E27FC236}">
                <a16:creationId xmlns:a16="http://schemas.microsoft.com/office/drawing/2014/main" id="{378CA8E6-35C8-5A5B-D4C9-6D429B390C5B}"/>
              </a:ext>
            </a:extLst>
          </p:cNvPr>
          <p:cNvSpPr txBox="1">
            <a:spLocks/>
          </p:cNvSpPr>
          <p:nvPr/>
        </p:nvSpPr>
        <p:spPr>
          <a:xfrm>
            <a:off x="138391" y="233926"/>
            <a:ext cx="10063163" cy="547158"/>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400" dirty="0"/>
              <a:t>Dual Variables Comparison</a:t>
            </a:r>
            <a:br>
              <a:rPr lang="en-US" sz="2400" dirty="0"/>
            </a:br>
            <a:r>
              <a:rPr lang="en-IN" sz="1100" dirty="0"/>
              <a:t>Terminal SOC Constraint </a:t>
            </a:r>
            <a:r>
              <a:rPr lang="en-IN" sz="1100" dirty="0">
                <a:solidFill>
                  <a:schemeClr val="accent3"/>
                </a:solidFill>
              </a:rPr>
              <a:t>Enforced</a:t>
            </a:r>
            <a:endParaRPr lang="en-US" sz="2400" dirty="0">
              <a:solidFill>
                <a:schemeClr val="accent3"/>
              </a:solidFill>
            </a:endParaRPr>
          </a:p>
        </p:txBody>
      </p:sp>
    </p:spTree>
    <p:extLst>
      <p:ext uri="{BB962C8B-B14F-4D97-AF65-F5344CB8AC3E}">
        <p14:creationId xmlns:p14="http://schemas.microsoft.com/office/powerpoint/2010/main" val="2232635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8CA6AE32-DF71-354F-1E09-26A4135D291D}"/>
              </a:ext>
            </a:extLst>
          </p:cNvPr>
          <p:cNvSpPr>
            <a:spLocks noGrp="1"/>
          </p:cNvSpPr>
          <p:nvPr>
            <p:ph type="title"/>
          </p:nvPr>
        </p:nvSpPr>
        <p:spPr>
          <a:xfrm>
            <a:off x="838200" y="448721"/>
            <a:ext cx="5257800" cy="1225650"/>
          </a:xfrm>
        </p:spPr>
        <p:txBody>
          <a:bodyPr vert="horz" lIns="91440" tIns="45720" rIns="91440" bIns="45720" rtlCol="0" anchor="b">
            <a:normAutofit fontScale="90000"/>
          </a:bodyPr>
          <a:lstStyle/>
          <a:p>
            <a:r>
              <a:rPr lang="en-US" sz="2700" dirty="0">
                <a:latin typeface="+mj-lt"/>
              </a:rPr>
              <a:t>How do others ‘scalably’ solve it? </a:t>
            </a:r>
            <a:r>
              <a:rPr lang="en-US" sz="2700" b="0" dirty="0">
                <a:latin typeface="+mj-lt"/>
              </a:rPr>
              <a:t>– </a:t>
            </a:r>
            <a:r>
              <a:rPr lang="en-US" sz="2200" b="0" dirty="0">
                <a:highlight>
                  <a:srgbClr val="9558B2"/>
                </a:highlight>
                <a:latin typeface="+mj-lt"/>
              </a:rPr>
              <a:t>Some sort of Algorithms involving Primal Dual Decomposition of the Constraints containing Variables from different time-steps  </a:t>
            </a:r>
            <a:endParaRPr lang="en-US" sz="2700" b="0" dirty="0">
              <a:highlight>
                <a:srgbClr val="9558B2"/>
              </a:highlight>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BF8E78-CA66-247A-AB47-8F56AD116915}"/>
              </a:ext>
            </a:extLst>
          </p:cNvPr>
          <p:cNvSpPr>
            <a:spLocks noGrp="1"/>
          </p:cNvSpPr>
          <p:nvPr>
            <p:ph idx="1"/>
          </p:nvPr>
        </p:nvSpPr>
        <p:spPr>
          <a:xfrm>
            <a:off x="897769" y="1909191"/>
            <a:ext cx="9550719" cy="4435909"/>
          </a:xfrm>
        </p:spPr>
        <p:txBody>
          <a:bodyPr vert="horz" lIns="91440" tIns="45720" rIns="91440" bIns="45720" rtlCol="0">
            <a:normAutofit/>
          </a:bodyPr>
          <a:lstStyle/>
          <a:p>
            <a:pPr marL="480060" lvl="1" indent="-342900"/>
            <a:r>
              <a:rPr lang="en-US" dirty="0"/>
              <a:t>A paper utilizing ADMM for temporal decomposition: [</a:t>
            </a:r>
            <a:r>
              <a:rPr lang="en-US" dirty="0">
                <a:hlinkClick r:id="rId2"/>
              </a:rPr>
              <a:t>pinto2020</a:t>
            </a:r>
            <a:r>
              <a:rPr lang="en-US" dirty="0"/>
              <a:t>]</a:t>
            </a:r>
          </a:p>
          <a:p>
            <a:pPr marL="480060" lvl="1" indent="-342900"/>
            <a:r>
              <a:rPr lang="en-US" dirty="0"/>
              <a:t>Deficiencies:</a:t>
            </a:r>
          </a:p>
          <a:p>
            <a:pPr marL="662940" lvl="2" indent="-342900"/>
            <a:r>
              <a:rPr lang="en-US" dirty="0"/>
              <a:t>I don’t understand how ADMM works, because I don’t understand how dual variables work.</a:t>
            </a:r>
          </a:p>
          <a:p>
            <a:pPr marL="662940" lvl="2" indent="-342900"/>
            <a:r>
              <a:rPr lang="en-US" dirty="0"/>
              <a:t>To have a good understanding of dual variables, I have been reading up on theory [</a:t>
            </a:r>
            <a:r>
              <a:rPr lang="en-US" dirty="0">
                <a:hlinkClick r:id="rId3"/>
              </a:rPr>
              <a:t>wolf2011</a:t>
            </a:r>
            <a:r>
              <a:rPr lang="en-US" dirty="0"/>
              <a:t>]. I’ve gained some confidence in it but am yet to understand certain other key concepts thoroughly.</a:t>
            </a:r>
          </a:p>
          <a:p>
            <a:pPr marL="662940" lvl="2" indent="-342900"/>
            <a:endParaRPr lang="en-US" dirty="0"/>
          </a:p>
          <a:p>
            <a:pPr marL="137160" lvl="1" indent="0">
              <a:buNone/>
            </a:pPr>
            <a:r>
              <a:rPr lang="en-US" dirty="0"/>
              <a:t>The plan is to understand dual variables [</a:t>
            </a:r>
            <a:r>
              <a:rPr lang="en-US" dirty="0">
                <a:hlinkClick r:id="rId3"/>
              </a:rPr>
              <a:t>wolf2011</a:t>
            </a:r>
            <a:r>
              <a:rPr lang="en-US" dirty="0"/>
              <a:t>]., understand ADMM, understand ADMM usage in OPF [</a:t>
            </a:r>
            <a:r>
              <a:rPr lang="en-US" dirty="0">
                <a:hlinkClick r:id="rId4"/>
              </a:rPr>
              <a:t>peng2015</a:t>
            </a:r>
            <a:r>
              <a:rPr lang="en-US" dirty="0"/>
              <a:t>] , ultimately understand ADMM in MPOPF [</a:t>
            </a:r>
            <a:r>
              <a:rPr lang="en-US" dirty="0">
                <a:hlinkClick r:id="rId2"/>
              </a:rPr>
              <a:t>pinto2020</a:t>
            </a:r>
            <a:r>
              <a:rPr lang="en-US" dirty="0"/>
              <a:t>]</a:t>
            </a:r>
          </a:p>
          <a:p>
            <a:pPr marL="137160" lvl="1" indent="0">
              <a:buNone/>
            </a:pPr>
            <a:r>
              <a:rPr lang="en-US" dirty="0"/>
              <a:t>.</a:t>
            </a:r>
          </a:p>
          <a:p>
            <a:pPr marL="320040" lvl="2" indent="0">
              <a:buNone/>
            </a:pPr>
            <a:endParaRPr lang="en-US" dirty="0"/>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13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C8357-7BA7-4C26-D54D-3E1A3CB1861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F0BA7F5-7DF2-0DC7-5728-9A82B452565C}"/>
                  </a:ext>
                </a:extLst>
              </p:cNvPr>
              <p:cNvSpPr/>
              <p:nvPr/>
            </p:nvSpPr>
            <p:spPr>
              <a:xfrm>
                <a:off x="1502760"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=24</m:t>
                      </m:r>
                    </m:oMath>
                  </m:oMathPara>
                </a14:m>
                <a:endParaRPr lang="en-IN" dirty="0"/>
              </a:p>
            </p:txBody>
          </p:sp>
        </mc:Choice>
        <mc:Fallback xmlns="">
          <p:sp>
            <p:nvSpPr>
              <p:cNvPr id="24" name="Rectangle 23">
                <a:extLst>
                  <a:ext uri="{FF2B5EF4-FFF2-40B4-BE49-F238E27FC236}">
                    <a16:creationId xmlns:a16="http://schemas.microsoft.com/office/drawing/2014/main" id="{2F0BA7F5-7DF2-0DC7-5728-9A82B452565C}"/>
                  </a:ext>
                </a:extLst>
              </p:cNvPr>
              <p:cNvSpPr>
                <a:spLocks noRot="1" noChangeAspect="1" noMove="1" noResize="1" noEditPoints="1" noAdjustHandles="1" noChangeArrowheads="1" noChangeShapeType="1" noTextEdit="1"/>
              </p:cNvSpPr>
              <p:nvPr/>
            </p:nvSpPr>
            <p:spPr>
              <a:xfrm>
                <a:off x="1502760" y="248709"/>
                <a:ext cx="1346040" cy="547158"/>
              </a:xfrm>
              <a:prstGeom prst="rect">
                <a:avLst/>
              </a:prstGeom>
              <a:blipFill>
                <a:blip r:embed="rId2"/>
                <a:stretch>
                  <a:fillRect l="-270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06A1F6F-95A6-D271-FAB1-0206C05C81B2}"/>
                  </a:ext>
                </a:extLst>
              </p:cNvPr>
              <p:cNvSpPr/>
              <p:nvPr/>
            </p:nvSpPr>
            <p:spPr>
              <a:xfrm>
                <a:off x="6199743" y="1051332"/>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25" name="Rectangle 24">
                <a:extLst>
                  <a:ext uri="{FF2B5EF4-FFF2-40B4-BE49-F238E27FC236}">
                    <a16:creationId xmlns:a16="http://schemas.microsoft.com/office/drawing/2014/main" id="{406A1F6F-95A6-D271-FAB1-0206C05C81B2}"/>
                  </a:ext>
                </a:extLst>
              </p:cNvPr>
              <p:cNvSpPr>
                <a:spLocks noRot="1" noChangeAspect="1" noMove="1" noResize="1" noEditPoints="1" noAdjustHandles="1" noChangeArrowheads="1" noChangeShapeType="1" noTextEdit="1"/>
              </p:cNvSpPr>
              <p:nvPr/>
            </p:nvSpPr>
            <p:spPr>
              <a:xfrm>
                <a:off x="6199743" y="1051332"/>
                <a:ext cx="590550" cy="547158"/>
              </a:xfrm>
              <a:prstGeom prst="rect">
                <a:avLst/>
              </a:prstGeom>
              <a:blipFill>
                <a:blip r:embed="rId3"/>
                <a:stretch>
                  <a:fillRect l="-6061"/>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3AB19CD0-1703-5D6D-17AF-49ADDF34231D}"/>
              </a:ext>
            </a:extLst>
          </p:cNvPr>
          <p:cNvSpPr/>
          <p:nvPr/>
        </p:nvSpPr>
        <p:spPr>
          <a:xfrm>
            <a:off x="9030027" y="1105415"/>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endParaRPr lang="en-IN" dirty="0"/>
          </a:p>
        </p:txBody>
      </p:sp>
      <p:pic>
        <p:nvPicPr>
          <p:cNvPr id="10" name="Picture 9">
            <a:extLst>
              <a:ext uri="{FF2B5EF4-FFF2-40B4-BE49-F238E27FC236}">
                <a16:creationId xmlns:a16="http://schemas.microsoft.com/office/drawing/2014/main" id="{76F91B13-5BDA-D23B-88F3-776D291E63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25134" y="1693231"/>
            <a:ext cx="3115110" cy="1143159"/>
          </a:xfrm>
          <a:prstGeom prst="rect">
            <a:avLst/>
          </a:prstGeom>
        </p:spPr>
      </p:pic>
      <p:pic>
        <p:nvPicPr>
          <p:cNvPr id="13" name="Picture 12">
            <a:extLst>
              <a:ext uri="{FF2B5EF4-FFF2-40B4-BE49-F238E27FC236}">
                <a16:creationId xmlns:a16="http://schemas.microsoft.com/office/drawing/2014/main" id="{BCD85DC8-5E7C-464C-3D28-F79DA541F2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61062" y="1683705"/>
            <a:ext cx="3143689" cy="1181264"/>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5193887-E297-0609-9B97-5EBAF9D4870B}"/>
                  </a:ext>
                </a:extLst>
              </p:cNvPr>
              <p:cNvSpPr/>
              <p:nvPr/>
            </p:nvSpPr>
            <p:spPr>
              <a:xfrm>
                <a:off x="1206249" y="1019301"/>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𝐷𝐷𝑃</m:t>
                      </m:r>
                    </m:oMath>
                  </m:oMathPara>
                </a14:m>
                <a:endParaRPr lang="en-IN" dirty="0"/>
              </a:p>
            </p:txBody>
          </p:sp>
        </mc:Choice>
        <mc:Fallback xmlns="">
          <p:sp>
            <p:nvSpPr>
              <p:cNvPr id="15" name="Rectangle 14">
                <a:extLst>
                  <a:ext uri="{FF2B5EF4-FFF2-40B4-BE49-F238E27FC236}">
                    <a16:creationId xmlns:a16="http://schemas.microsoft.com/office/drawing/2014/main" id="{D5193887-E297-0609-9B97-5EBAF9D4870B}"/>
                  </a:ext>
                </a:extLst>
              </p:cNvPr>
              <p:cNvSpPr>
                <a:spLocks noRot="1" noChangeAspect="1" noMove="1" noResize="1" noEditPoints="1" noAdjustHandles="1" noChangeArrowheads="1" noChangeShapeType="1" noTextEdit="1"/>
              </p:cNvSpPr>
              <p:nvPr/>
            </p:nvSpPr>
            <p:spPr>
              <a:xfrm>
                <a:off x="1206249" y="1019301"/>
                <a:ext cx="590550" cy="547158"/>
              </a:xfrm>
              <a:prstGeom prst="rect">
                <a:avLst/>
              </a:prstGeom>
              <a:blipFill>
                <a:blip r:embed="rId6"/>
                <a:stretch>
                  <a:fillRect l="-606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52F264A-5481-8AFC-E16D-74576F74A05A}"/>
              </a:ext>
            </a:extLst>
          </p:cNvPr>
          <p:cNvSpPr/>
          <p:nvPr/>
        </p:nvSpPr>
        <p:spPr>
          <a:xfrm>
            <a:off x="3003898" y="1075179"/>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BruteForced</a:t>
            </a:r>
            <a:endParaRPr lang="en-IN" dirty="0"/>
          </a:p>
        </p:txBody>
      </p:sp>
      <p:pic>
        <p:nvPicPr>
          <p:cNvPr id="18" name="Picture 17">
            <a:extLst>
              <a:ext uri="{FF2B5EF4-FFF2-40B4-BE49-F238E27FC236}">
                <a16:creationId xmlns:a16="http://schemas.microsoft.com/office/drawing/2014/main" id="{381DFC55-18EA-F9F7-2B01-371E66BE322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72221" y="1597309"/>
            <a:ext cx="1993840" cy="5104231"/>
          </a:xfrm>
          <a:prstGeom prst="rect">
            <a:avLst/>
          </a:prstGeom>
        </p:spPr>
      </p:pic>
      <p:pic>
        <p:nvPicPr>
          <p:cNvPr id="21" name="Picture 20">
            <a:extLst>
              <a:ext uri="{FF2B5EF4-FFF2-40B4-BE49-F238E27FC236}">
                <a16:creationId xmlns:a16="http://schemas.microsoft.com/office/drawing/2014/main" id="{1CA06826-BBBD-E9EE-5209-E9B435F9AB3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16559" y="1597309"/>
            <a:ext cx="1984641" cy="510423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DC5F95A-A8CE-012C-DA4E-016B5A0BED6B}"/>
                  </a:ext>
                </a:extLst>
              </p:cNvPr>
              <p:cNvSpPr/>
              <p:nvPr/>
            </p:nvSpPr>
            <p:spPr>
              <a:xfrm>
                <a:off x="7488042" y="248709"/>
                <a:ext cx="134604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=3</m:t>
                      </m:r>
                    </m:oMath>
                  </m:oMathPara>
                </a14:m>
                <a:endParaRPr lang="en-IN" dirty="0"/>
              </a:p>
            </p:txBody>
          </p:sp>
        </mc:Choice>
        <mc:Fallback xmlns="">
          <p:sp>
            <p:nvSpPr>
              <p:cNvPr id="3" name="Rectangle 2">
                <a:extLst>
                  <a:ext uri="{FF2B5EF4-FFF2-40B4-BE49-F238E27FC236}">
                    <a16:creationId xmlns:a16="http://schemas.microsoft.com/office/drawing/2014/main" id="{2DC5F95A-A8CE-012C-DA4E-016B5A0BED6B}"/>
                  </a:ext>
                </a:extLst>
              </p:cNvPr>
              <p:cNvSpPr>
                <a:spLocks noRot="1" noChangeAspect="1" noMove="1" noResize="1" noEditPoints="1" noAdjustHandles="1" noChangeArrowheads="1" noChangeShapeType="1" noTextEdit="1"/>
              </p:cNvSpPr>
              <p:nvPr/>
            </p:nvSpPr>
            <p:spPr>
              <a:xfrm>
                <a:off x="7488042" y="248709"/>
                <a:ext cx="1346040" cy="547158"/>
              </a:xfrm>
              <a:prstGeom prst="rect">
                <a:avLst/>
              </a:prstGeom>
              <a:blipFill>
                <a:blip r:embed="rId9"/>
                <a:stretch>
                  <a:fillRect l="-2691" b="-434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960606F-9B2E-7EAA-1924-D5158613B1A3}"/>
              </a:ext>
            </a:extLst>
          </p:cNvPr>
          <p:cNvPicPr>
            <a:picLocks noChangeAspect="1"/>
          </p:cNvPicPr>
          <p:nvPr/>
        </p:nvPicPr>
        <p:blipFill>
          <a:blip r:embed="rId2"/>
          <a:stretch>
            <a:fillRect/>
          </a:stretch>
        </p:blipFill>
        <p:spPr>
          <a:xfrm>
            <a:off x="10740673" y="609154"/>
            <a:ext cx="1422947" cy="6092386"/>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9E224ED-240C-B67B-3060-FDC5099EB932}"/>
                  </a:ext>
                </a:extLst>
              </p:cNvPr>
              <p:cNvSpPr/>
              <p:nvPr/>
            </p:nvSpPr>
            <p:spPr>
              <a:xfrm>
                <a:off x="9394633" y="3655347"/>
                <a:ext cx="1346040" cy="3107969"/>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0" i="1" dirty="0" smtClean="0">
                        <a:latin typeface="Cambria Math" panose="02040503050406030204" pitchFamily="18" charset="0"/>
                      </a:rPr>
                      <m:t>𝐼𝐸𝐸𝐸</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123</m:t>
                        </m:r>
                      </m:e>
                      <m:sub>
                        <m:r>
                          <a:rPr lang="en-US" b="0" i="1" dirty="0" smtClean="0">
                            <a:latin typeface="Cambria Math" panose="02040503050406030204" pitchFamily="18" charset="0"/>
                          </a:rPr>
                          <m:t>1</m:t>
                        </m:r>
                        <m:r>
                          <a:rPr lang="en-US" b="0" i="1" dirty="0" smtClean="0">
                            <a:latin typeface="Cambria Math" panose="02040503050406030204" pitchFamily="18" charset="0"/>
                          </a:rPr>
                          <m:t>𝑝h</m:t>
                        </m:r>
                      </m:sub>
                    </m:sSub>
                    <m:r>
                      <a:rPr lang="en-US" b="0" i="1" dirty="0" smtClean="0">
                        <a:latin typeface="Cambria Math" panose="02040503050406030204" pitchFamily="18" charset="0"/>
                      </a:rPr>
                      <m:t>,  </m:t>
                    </m:r>
                    <m:r>
                      <a:rPr lang="en-US" b="0" i="1" dirty="0" smtClean="0">
                        <a:latin typeface="Cambria Math" panose="02040503050406030204" pitchFamily="18" charset="0"/>
                      </a:rPr>
                      <m:t>𝑇</m:t>
                    </m:r>
                    <m:r>
                      <a:rPr lang="en-US" b="0" i="1" dirty="0" smtClean="0">
                        <a:latin typeface="Cambria Math" panose="02040503050406030204" pitchFamily="18" charset="0"/>
                      </a:rPr>
                      <m:t>=3</m:t>
                    </m:r>
                  </m:oMath>
                </a14:m>
                <a:r>
                  <a:rPr lang="en-IN" dirty="0"/>
                  <a:t> all batteries: </a:t>
                </a:r>
                <a14:m>
                  <m:oMath xmlns:m="http://schemas.openxmlformats.org/officeDocument/2006/math">
                    <m:r>
                      <a:rPr lang="en-US" b="0" i="1" smtClean="0">
                        <a:latin typeface="Cambria Math" panose="02040503050406030204" pitchFamily="18" charset="0"/>
                      </a:rPr>
                      <m:t>𝜇</m:t>
                    </m:r>
                  </m:oMath>
                </a14:m>
                <a:r>
                  <a:rPr lang="en-IN" dirty="0"/>
                  <a:t> values for all batteries for any particular time step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IN" dirty="0"/>
                  <a:t> are pretty much the same</a:t>
                </a:r>
              </a:p>
            </p:txBody>
          </p:sp>
        </mc:Choice>
        <mc:Fallback xmlns="">
          <p:sp>
            <p:nvSpPr>
              <p:cNvPr id="6" name="Rectangle 5">
                <a:extLst>
                  <a:ext uri="{FF2B5EF4-FFF2-40B4-BE49-F238E27FC236}">
                    <a16:creationId xmlns:a16="http://schemas.microsoft.com/office/drawing/2014/main" id="{69E224ED-240C-B67B-3060-FDC5099EB932}"/>
                  </a:ext>
                </a:extLst>
              </p:cNvPr>
              <p:cNvSpPr>
                <a:spLocks noRot="1" noChangeAspect="1" noMove="1" noResize="1" noEditPoints="1" noAdjustHandles="1" noChangeArrowheads="1" noChangeShapeType="1" noTextEdit="1"/>
              </p:cNvSpPr>
              <p:nvPr/>
            </p:nvSpPr>
            <p:spPr>
              <a:xfrm>
                <a:off x="9394633" y="3655347"/>
                <a:ext cx="1346040" cy="3107969"/>
              </a:xfrm>
              <a:prstGeom prst="rect">
                <a:avLst/>
              </a:prstGeom>
              <a:blipFill>
                <a:blip r:embed="rId11"/>
                <a:stretch>
                  <a:fillRect l="-5830" r="-448" b="-3523"/>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3246B7E6-1C00-5BC7-2153-146EBE382872}"/>
              </a:ext>
            </a:extLst>
          </p:cNvPr>
          <p:cNvSpPr txBox="1">
            <a:spLocks/>
          </p:cNvSpPr>
          <p:nvPr/>
        </p:nvSpPr>
        <p:spPr>
          <a:xfrm>
            <a:off x="138391" y="233926"/>
            <a:ext cx="10063163" cy="547158"/>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400" dirty="0"/>
              <a:t>Dual Variables Comparison</a:t>
            </a:r>
            <a:br>
              <a:rPr lang="en-US" sz="2400" dirty="0"/>
            </a:br>
            <a:r>
              <a:rPr lang="en-IN" sz="1100" dirty="0"/>
              <a:t>Terminal SOC Constraint </a:t>
            </a:r>
            <a:r>
              <a:rPr lang="en-IN" sz="1100" dirty="0">
                <a:solidFill>
                  <a:schemeClr val="accent3"/>
                </a:solidFill>
              </a:rPr>
              <a:t>Enforced</a:t>
            </a:r>
            <a:endParaRPr lang="en-US" sz="2400" dirty="0">
              <a:solidFill>
                <a:schemeClr val="accent3"/>
              </a:solidFill>
            </a:endParaRPr>
          </a:p>
        </p:txBody>
      </p:sp>
    </p:spTree>
    <p:extLst>
      <p:ext uri="{BB962C8B-B14F-4D97-AF65-F5344CB8AC3E}">
        <p14:creationId xmlns:p14="http://schemas.microsoft.com/office/powerpoint/2010/main" val="2293948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F1CBE-CAAB-4335-88F6-715FF8ACCD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370F7-F722-A1E2-A2F3-A0E79812B5E8}"/>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6" name="Content Placeholder 5" descr="A drawing of a diagram&#10;&#10;Description automatically generated">
            <a:extLst>
              <a:ext uri="{FF2B5EF4-FFF2-40B4-BE49-F238E27FC236}">
                <a16:creationId xmlns:a16="http://schemas.microsoft.com/office/drawing/2014/main" id="{A94CC78A-AF2C-8F6C-2EDB-DB5F1DCF2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5" y="1166773"/>
            <a:ext cx="4929706" cy="2262227"/>
          </a:xfrm>
        </p:spPr>
      </p:pic>
      <p:pic>
        <p:nvPicPr>
          <p:cNvPr id="11" name="Picture 10" descr="A diagram of optimizer&#10;&#10;Description automatically generated">
            <a:extLst>
              <a:ext uri="{FF2B5EF4-FFF2-40B4-BE49-F238E27FC236}">
                <a16:creationId xmlns:a16="http://schemas.microsoft.com/office/drawing/2014/main" id="{924625EA-0D5B-79B7-A676-CF0C35C82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384" y="2593453"/>
            <a:ext cx="5466641" cy="2045222"/>
          </a:xfrm>
          <a:prstGeom prst="rect">
            <a:avLst/>
          </a:prstGeom>
        </p:spPr>
      </p:pic>
      <p:pic>
        <p:nvPicPr>
          <p:cNvPr id="23" name="Picture 22" descr="A diagram of a diagram&#10;&#10;Description automatically generated">
            <a:extLst>
              <a:ext uri="{FF2B5EF4-FFF2-40B4-BE49-F238E27FC236}">
                <a16:creationId xmlns:a16="http://schemas.microsoft.com/office/drawing/2014/main" id="{DAE69784-3687-7757-4654-C4404FF29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5" y="3707595"/>
            <a:ext cx="4748247" cy="2928959"/>
          </a:xfrm>
          <a:prstGeom prst="rect">
            <a:avLst/>
          </a:prstGeom>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CE1DAC8-A2CD-72DB-DF18-7363C2278573}"/>
                  </a:ext>
                </a:extLst>
              </p:cNvPr>
              <p:cNvSpPr/>
              <p:nvPr/>
            </p:nvSpPr>
            <p:spPr>
              <a:xfrm>
                <a:off x="604320" y="782109"/>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1</m:t>
                      </m:r>
                    </m:oMath>
                  </m:oMathPara>
                </a14:m>
                <a:endParaRPr lang="en-IN" dirty="0"/>
              </a:p>
            </p:txBody>
          </p:sp>
        </mc:Choice>
        <mc:Fallback xmlns="">
          <p:sp>
            <p:nvSpPr>
              <p:cNvPr id="24" name="Rectangle 23">
                <a:extLst>
                  <a:ext uri="{FF2B5EF4-FFF2-40B4-BE49-F238E27FC236}">
                    <a16:creationId xmlns:a16="http://schemas.microsoft.com/office/drawing/2014/main" id="{5CE1DAC8-A2CD-72DB-DF18-7363C2278573}"/>
                  </a:ext>
                </a:extLst>
              </p:cNvPr>
              <p:cNvSpPr>
                <a:spLocks noRot="1" noChangeAspect="1" noMove="1" noResize="1" noEditPoints="1" noAdjustHandles="1" noChangeArrowheads="1" noChangeShapeType="1" noTextEdit="1"/>
              </p:cNvSpPr>
              <p:nvPr/>
            </p:nvSpPr>
            <p:spPr>
              <a:xfrm>
                <a:off x="604320" y="782109"/>
                <a:ext cx="590550" cy="547158"/>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43A3880-9505-2674-5197-534938C1591A}"/>
                  </a:ext>
                </a:extLst>
              </p:cNvPr>
              <p:cNvSpPr/>
              <p:nvPr/>
            </p:nvSpPr>
            <p:spPr>
              <a:xfrm>
                <a:off x="6158588" y="2163234"/>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dirty="0" smtClean="0">
                          <a:latin typeface="Cambria Math" panose="02040503050406030204" pitchFamily="18" charset="0"/>
                        </a:rPr>
                        <m:t>2</m:t>
                      </m:r>
                    </m:oMath>
                  </m:oMathPara>
                </a14:m>
                <a:endParaRPr lang="en-IN" dirty="0"/>
              </a:p>
            </p:txBody>
          </p:sp>
        </mc:Choice>
        <mc:Fallback xmlns="">
          <p:sp>
            <p:nvSpPr>
              <p:cNvPr id="25" name="Rectangle 24">
                <a:extLst>
                  <a:ext uri="{FF2B5EF4-FFF2-40B4-BE49-F238E27FC236}">
                    <a16:creationId xmlns:a16="http://schemas.microsoft.com/office/drawing/2014/main" id="{D43A3880-9505-2674-5197-534938C1591A}"/>
                  </a:ext>
                </a:extLst>
              </p:cNvPr>
              <p:cNvSpPr>
                <a:spLocks noRot="1" noChangeAspect="1" noMove="1" noResize="1" noEditPoints="1" noAdjustHandles="1" noChangeArrowheads="1" noChangeShapeType="1" noTextEdit="1"/>
              </p:cNvSpPr>
              <p:nvPr/>
            </p:nvSpPr>
            <p:spPr>
              <a:xfrm>
                <a:off x="6158588" y="2163234"/>
                <a:ext cx="590550" cy="54715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1ED5892-C0F0-5327-F80D-A3DBAE774C17}"/>
                  </a:ext>
                </a:extLst>
              </p:cNvPr>
              <p:cNvSpPr/>
              <p:nvPr/>
            </p:nvSpPr>
            <p:spPr>
              <a:xfrm>
                <a:off x="487136" y="3540085"/>
                <a:ext cx="590550" cy="547158"/>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3</m:t>
                      </m:r>
                    </m:oMath>
                  </m:oMathPara>
                </a14:m>
                <a:endParaRPr lang="en-IN" dirty="0"/>
              </a:p>
            </p:txBody>
          </p:sp>
        </mc:Choice>
        <mc:Fallback xmlns="">
          <p:sp>
            <p:nvSpPr>
              <p:cNvPr id="26" name="Rectangle 25">
                <a:extLst>
                  <a:ext uri="{FF2B5EF4-FFF2-40B4-BE49-F238E27FC236}">
                    <a16:creationId xmlns:a16="http://schemas.microsoft.com/office/drawing/2014/main" id="{01ED5892-C0F0-5327-F80D-A3DBAE774C17}"/>
                  </a:ext>
                </a:extLst>
              </p:cNvPr>
              <p:cNvSpPr>
                <a:spLocks noRot="1" noChangeAspect="1" noMove="1" noResize="1" noEditPoints="1" noAdjustHandles="1" noChangeArrowheads="1" noChangeShapeType="1" noTextEdit="1"/>
              </p:cNvSpPr>
              <p:nvPr/>
            </p:nvSpPr>
            <p:spPr>
              <a:xfrm>
                <a:off x="487136" y="3540085"/>
                <a:ext cx="590550" cy="547158"/>
              </a:xfrm>
              <a:prstGeom prst="rect">
                <a:avLst/>
              </a:prstGeom>
              <a:blipFill>
                <a:blip r:embed="rId7"/>
                <a:stretch>
                  <a:fillRect/>
                </a:stretch>
              </a:blipFill>
            </p:spPr>
            <p:txBody>
              <a:bodyPr/>
              <a:lstStyle/>
              <a:p>
                <a:r>
                  <a:rPr lang="en-IN">
                    <a:noFill/>
                  </a:rPr>
                  <a:t> </a:t>
                </a:r>
              </a:p>
            </p:txBody>
          </p:sp>
        </mc:Fallback>
      </mc:AlternateContent>
      <p:sp>
        <p:nvSpPr>
          <p:cNvPr id="27" name="Rectangle 26">
            <a:extLst>
              <a:ext uri="{FF2B5EF4-FFF2-40B4-BE49-F238E27FC236}">
                <a16:creationId xmlns:a16="http://schemas.microsoft.com/office/drawing/2014/main" id="{8523C488-6D57-709C-52F3-792BD254FD28}"/>
              </a:ext>
            </a:extLst>
          </p:cNvPr>
          <p:cNvSpPr/>
          <p:nvPr/>
        </p:nvSpPr>
        <p:spPr>
          <a:xfrm>
            <a:off x="2489968" y="3076683"/>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Parser</a:t>
            </a:r>
          </a:p>
        </p:txBody>
      </p:sp>
      <p:sp>
        <p:nvSpPr>
          <p:cNvPr id="28" name="Rectangle 27">
            <a:extLst>
              <a:ext uri="{FF2B5EF4-FFF2-40B4-BE49-F238E27FC236}">
                <a16:creationId xmlns:a16="http://schemas.microsoft.com/office/drawing/2014/main" id="{0738F3FE-C81D-DFDA-E702-82D862501F1F}"/>
              </a:ext>
            </a:extLst>
          </p:cNvPr>
          <p:cNvSpPr/>
          <p:nvPr/>
        </p:nvSpPr>
        <p:spPr>
          <a:xfrm>
            <a:off x="8690743" y="4434745"/>
            <a:ext cx="1405757" cy="407860"/>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Optimizer</a:t>
            </a:r>
          </a:p>
        </p:txBody>
      </p:sp>
      <p:sp>
        <p:nvSpPr>
          <p:cNvPr id="29" name="Rectangle 28">
            <a:extLst>
              <a:ext uri="{FF2B5EF4-FFF2-40B4-BE49-F238E27FC236}">
                <a16:creationId xmlns:a16="http://schemas.microsoft.com/office/drawing/2014/main" id="{5F4FA4E4-7A97-1C7C-49F1-C77F1B951C90}"/>
              </a:ext>
            </a:extLst>
          </p:cNvPr>
          <p:cNvSpPr/>
          <p:nvPr/>
        </p:nvSpPr>
        <p:spPr>
          <a:xfrm>
            <a:off x="205012" y="5799961"/>
            <a:ext cx="1745348" cy="83659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Post-processing and Validation</a:t>
            </a:r>
          </a:p>
        </p:txBody>
      </p:sp>
    </p:spTree>
    <p:extLst>
      <p:ext uri="{BB962C8B-B14F-4D97-AF65-F5344CB8AC3E}">
        <p14:creationId xmlns:p14="http://schemas.microsoft.com/office/powerpoint/2010/main" val="3718399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A615-4237-B3F7-E59D-B099915726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20A7A-8168-6E99-645C-650C2E163377}"/>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descr="A diagram of a rectangular object with arrows and letters&#10;&#10;Description automatically generated">
            <a:extLst>
              <a:ext uri="{FF2B5EF4-FFF2-40B4-BE49-F238E27FC236}">
                <a16:creationId xmlns:a16="http://schemas.microsoft.com/office/drawing/2014/main" id="{57E4316D-0528-8310-4D08-CA61EF92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930" y="1376348"/>
            <a:ext cx="7234290" cy="3876703"/>
          </a:xfrm>
          <a:prstGeom prst="rect">
            <a:avLst/>
          </a:prstGeom>
        </p:spPr>
      </p:pic>
      <p:sp>
        <p:nvSpPr>
          <p:cNvPr id="17" name="Rectangle 16">
            <a:extLst>
              <a:ext uri="{FF2B5EF4-FFF2-40B4-BE49-F238E27FC236}">
                <a16:creationId xmlns:a16="http://schemas.microsoft.com/office/drawing/2014/main" id="{1A8A1BCA-CB65-FA4F-DDA3-61DA6DC7B2DF}"/>
              </a:ext>
            </a:extLst>
          </p:cNvPr>
          <p:cNvSpPr/>
          <p:nvPr/>
        </p:nvSpPr>
        <p:spPr>
          <a:xfrm>
            <a:off x="4061593" y="54256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spTree>
    <p:extLst>
      <p:ext uri="{BB962C8B-B14F-4D97-AF65-F5344CB8AC3E}">
        <p14:creationId xmlns:p14="http://schemas.microsoft.com/office/powerpoint/2010/main" val="70659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FF830-D198-CFA0-13FE-FD9325A65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98D6D-8C83-AD20-B094-FB8E078D0674}"/>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EA8EB03-1C97-49DA-3994-0491762A58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7764" y="1700199"/>
            <a:ext cx="3922910" cy="2205051"/>
          </a:xfrm>
          <a:prstGeom prst="rect">
            <a:avLst/>
          </a:prstGeom>
        </p:spPr>
      </p:pic>
      <p:sp>
        <p:nvSpPr>
          <p:cNvPr id="17" name="Rectangle 16">
            <a:extLst>
              <a:ext uri="{FF2B5EF4-FFF2-40B4-BE49-F238E27FC236}">
                <a16:creationId xmlns:a16="http://schemas.microsoft.com/office/drawing/2014/main" id="{B90BF411-59A0-F134-901D-145B6F246937}"/>
              </a:ext>
            </a:extLst>
          </p:cNvPr>
          <p:cNvSpPr/>
          <p:nvPr/>
        </p:nvSpPr>
        <p:spPr>
          <a:xfrm>
            <a:off x="3861568" y="4511271"/>
            <a:ext cx="2348732" cy="794153"/>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Building</a:t>
            </a:r>
          </a:p>
          <a:p>
            <a:pPr marL="342900" indent="-342900">
              <a:buFont typeface="+mj-lt"/>
              <a:buAutoNum type="arabicPeriod"/>
            </a:pPr>
            <a:r>
              <a:rPr lang="en-IN" dirty="0"/>
              <a:t>Model Solving</a:t>
            </a:r>
          </a:p>
        </p:txBody>
      </p:sp>
      <p:pic>
        <p:nvPicPr>
          <p:cNvPr id="4" name="Picture 3" descr="A diagram of a rectangular object with writing&#10;&#10;Description automatically generated">
            <a:extLst>
              <a:ext uri="{FF2B5EF4-FFF2-40B4-BE49-F238E27FC236}">
                <a16:creationId xmlns:a16="http://schemas.microsoft.com/office/drawing/2014/main" id="{E9B1E2E4-02EE-4CD3-B4F2-81484A580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522" y="1700199"/>
            <a:ext cx="2507867" cy="2422127"/>
          </a:xfrm>
          <a:prstGeom prst="rect">
            <a:avLst/>
          </a:prstGeom>
        </p:spPr>
      </p:pic>
      <p:pic>
        <p:nvPicPr>
          <p:cNvPr id="6" name="Picture 5" descr="A diagram of a rectangular object with arrows and letters&#10;&#10;Description automatically generated">
            <a:extLst>
              <a:ext uri="{FF2B5EF4-FFF2-40B4-BE49-F238E27FC236}">
                <a16:creationId xmlns:a16="http://schemas.microsoft.com/office/drawing/2014/main" id="{67F3A3EE-1105-A94E-281E-9EB41C2C5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237" y="1729894"/>
            <a:ext cx="2507867" cy="2362736"/>
          </a:xfrm>
          <a:prstGeom prst="rect">
            <a:avLst/>
          </a:prstGeom>
        </p:spPr>
      </p:pic>
    </p:spTree>
    <p:extLst>
      <p:ext uri="{BB962C8B-B14F-4D97-AF65-F5344CB8AC3E}">
        <p14:creationId xmlns:p14="http://schemas.microsoft.com/office/powerpoint/2010/main" val="149990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ABA1-89AA-D8D3-9D2C-D4B9A2B8B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DA186-9432-B26D-4EF5-473DB595649E}"/>
              </a:ext>
            </a:extLst>
          </p:cNvPr>
          <p:cNvSpPr>
            <a:spLocks noGrp="1"/>
          </p:cNvSpPr>
          <p:nvPr>
            <p:ph type="title"/>
          </p:nvPr>
        </p:nvSpPr>
        <p:spPr>
          <a:xfrm>
            <a:off x="1077686" y="355078"/>
            <a:ext cx="10063163" cy="440789"/>
          </a:xfrm>
        </p:spPr>
        <p:txBody>
          <a:bodyPr/>
          <a:lstStyle/>
          <a:p>
            <a:pPr algn="ctr"/>
            <a:r>
              <a:rPr lang="en-US" sz="2400" dirty="0"/>
              <a:t>DDP Codebase Workflow</a:t>
            </a:r>
          </a:p>
        </p:txBody>
      </p:sp>
      <p:pic>
        <p:nvPicPr>
          <p:cNvPr id="16" name="Picture 15">
            <a:extLst>
              <a:ext uri="{FF2B5EF4-FFF2-40B4-BE49-F238E27FC236}">
                <a16:creationId xmlns:a16="http://schemas.microsoft.com/office/drawing/2014/main" id="{F689494F-C4F8-D71F-6406-3D74F246A4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7020" y="1376348"/>
            <a:ext cx="6230110" cy="387670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F71F9D1-1BCD-7FF5-31AE-D06810B7CFC3}"/>
                  </a:ext>
                </a:extLst>
              </p:cNvPr>
              <p:cNvSpPr/>
              <p:nvPr/>
            </p:nvSpPr>
            <p:spPr>
              <a:xfrm>
                <a:off x="2857500" y="5425671"/>
                <a:ext cx="7019925" cy="984654"/>
              </a:xfrm>
              <a:prstGeom prst="rect">
                <a:avLst/>
              </a:prstGeom>
              <a:solidFill>
                <a:srgbClr val="CA1237">
                  <a:alpha val="7607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Model Copied from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=1, </m:t>
                    </m:r>
                    <m:r>
                      <a:rPr lang="en-IN" b="0" i="1" smtClean="0">
                        <a:latin typeface="Cambria Math" panose="02040503050406030204" pitchFamily="18" charset="0"/>
                      </a:rPr>
                      <m:t>𝑡</m:t>
                    </m:r>
                    <m:r>
                      <a:rPr lang="en-IN" b="0" i="1" smtClean="0">
                        <a:latin typeface="Cambria Math" panose="02040503050406030204" pitchFamily="18" charset="0"/>
                      </a:rPr>
                      <m:t>=1</m:t>
                    </m:r>
                  </m:oMath>
                </a14:m>
                <a:endParaRPr lang="en-IN" dirty="0"/>
              </a:p>
              <a:p>
                <a:pPr marL="342900" indent="-342900">
                  <a:buFont typeface="+mj-lt"/>
                  <a:buAutoNum type="arabicPeriod"/>
                </a:pPr>
                <a:r>
                  <a:rPr lang="en-IN" dirty="0"/>
                  <a:t>Model Altered as per this iteration:</a:t>
                </a:r>
              </a:p>
              <a:p>
                <a:pPr marL="800100" lvl="1" indent="-342900">
                  <a:buFont typeface="+mj-lt"/>
                  <a:buAutoNum type="arabicPeriod"/>
                </a:pPr>
                <a:r>
                  <a:rPr lang="en-IN" dirty="0"/>
                  <a:t>Objective function of model updated with latest available Model Solving</a:t>
                </a:r>
              </a:p>
              <a:p>
                <a:pPr marL="800100" lvl="1" indent="-342900">
                  <a:buFont typeface="+mj-lt"/>
                  <a:buAutoNum type="arabicPeriod"/>
                </a:pPr>
                <a:endParaRPr lang="en-IN" dirty="0"/>
              </a:p>
            </p:txBody>
          </p:sp>
        </mc:Choice>
        <mc:Fallback xmlns="">
          <p:sp>
            <p:nvSpPr>
              <p:cNvPr id="17" name="Rectangle 16">
                <a:extLst>
                  <a:ext uri="{FF2B5EF4-FFF2-40B4-BE49-F238E27FC236}">
                    <a16:creationId xmlns:a16="http://schemas.microsoft.com/office/drawing/2014/main" id="{0F71F9D1-1BCD-7FF5-31AE-D06810B7CFC3}"/>
                  </a:ext>
                </a:extLst>
              </p:cNvPr>
              <p:cNvSpPr>
                <a:spLocks noRot="1" noChangeAspect="1" noMove="1" noResize="1" noEditPoints="1" noAdjustHandles="1" noChangeArrowheads="1" noChangeShapeType="1" noTextEdit="1"/>
              </p:cNvSpPr>
              <p:nvPr/>
            </p:nvSpPr>
            <p:spPr>
              <a:xfrm>
                <a:off x="2857500" y="5425671"/>
                <a:ext cx="7019925" cy="984654"/>
              </a:xfrm>
              <a:prstGeom prst="rect">
                <a:avLst/>
              </a:prstGeom>
              <a:blipFill>
                <a:blip r:embed="rId3"/>
                <a:stretch>
                  <a:fillRect l="-694" t="-26829" b="-5488"/>
                </a:stretch>
              </a:blipFill>
            </p:spPr>
            <p:txBody>
              <a:bodyPr/>
              <a:lstStyle/>
              <a:p>
                <a:r>
                  <a:rPr lang="en-IN">
                    <a:noFill/>
                  </a:rPr>
                  <a:t> </a:t>
                </a:r>
              </a:p>
            </p:txBody>
          </p:sp>
        </mc:Fallback>
      </mc:AlternateContent>
    </p:spTree>
    <p:extLst>
      <p:ext uri="{BB962C8B-B14F-4D97-AF65-F5344CB8AC3E}">
        <p14:creationId xmlns:p14="http://schemas.microsoft.com/office/powerpoint/2010/main" val="274276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bgClr>
        </a:pattFill>
        <a:effectLst/>
      </p:bgPr>
    </p:bg>
    <p:spTree>
      <p:nvGrpSpPr>
        <p:cNvPr id="1" name="">
          <a:extLst>
            <a:ext uri="{FF2B5EF4-FFF2-40B4-BE49-F238E27FC236}">
              <a16:creationId xmlns:a16="http://schemas.microsoft.com/office/drawing/2014/main" id="{B7E48983-3FFD-2827-6A64-FEE5A71E65CD}"/>
            </a:ext>
          </a:extLst>
        </p:cNvPr>
        <p:cNvGrpSpPr/>
        <p:nvPr/>
      </p:nvGrpSpPr>
      <p:grpSpPr>
        <a:xfrm>
          <a:off x="0" y="0"/>
          <a:ext cx="0" cy="0"/>
          <a:chOff x="0" y="0"/>
          <a:chExt cx="0" cy="0"/>
        </a:xfrm>
      </p:grpSpPr>
      <p:pic>
        <p:nvPicPr>
          <p:cNvPr id="14" name="Picture 1">
            <a:extLst>
              <a:ext uri="{FF2B5EF4-FFF2-40B4-BE49-F238E27FC236}">
                <a16:creationId xmlns:a16="http://schemas.microsoft.com/office/drawing/2014/main" id="{97B4711A-068D-0E5F-5C3C-786CF4A84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475902" y="211619"/>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a:extLst>
              <a:ext uri="{FF2B5EF4-FFF2-40B4-BE49-F238E27FC236}">
                <a16:creationId xmlns:a16="http://schemas.microsoft.com/office/drawing/2014/main" id="{03AB0CD5-9E08-E7D8-1CAB-3AEB24A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30561" y="233070"/>
            <a:ext cx="1983735" cy="1322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a:extLst>
              <a:ext uri="{FF2B5EF4-FFF2-40B4-BE49-F238E27FC236}">
                <a16:creationId xmlns:a16="http://schemas.microsoft.com/office/drawing/2014/main" id="{22F84F77-D46D-78DE-50E4-B5E290DD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12156" y="1673650"/>
            <a:ext cx="1983735" cy="13224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2AC63C-C32C-B9C4-5C0A-6D421E7BA775}"/>
                  </a:ext>
                </a:extLst>
              </p:cNvPr>
              <p:cNvSpPr txBox="1"/>
              <p:nvPr/>
            </p:nvSpPr>
            <p:spPr>
              <a:xfrm>
                <a:off x="11130394" y="2835613"/>
                <a:ext cx="833038"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𝐿𝑜𝑠𝑠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m:oMathPara>
                </a14:m>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E32DEE49-BA82-EDBC-90E2-70A6FD8FF3F2}"/>
                  </a:ext>
                </a:extLst>
              </p:cNvPr>
              <p:cNvSpPr txBox="1">
                <a:spLocks noRot="1" noChangeAspect="1" noMove="1" noResize="1" noEditPoints="1" noAdjustHandles="1" noChangeArrowheads="1" noChangeShapeType="1" noTextEdit="1"/>
              </p:cNvSpPr>
              <p:nvPr/>
            </p:nvSpPr>
            <p:spPr>
              <a:xfrm>
                <a:off x="11130394" y="2835613"/>
                <a:ext cx="8330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EA8C78-B3AE-ED3D-E6B9-CCF292B420E2}"/>
                  </a:ext>
                </a:extLst>
              </p:cNvPr>
              <p:cNvSpPr txBox="1"/>
              <p:nvPr/>
            </p:nvSpPr>
            <p:spPr>
              <a:xfrm>
                <a:off x="11007303" y="1507893"/>
                <a:ext cx="1079219"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𝑆𝑢𝑏𝑠𝐶𝑜𝑠𝑡</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19" name="TextBox 18">
                <a:extLst>
                  <a:ext uri="{FF2B5EF4-FFF2-40B4-BE49-F238E27FC236}">
                    <a16:creationId xmlns:a16="http://schemas.microsoft.com/office/drawing/2014/main" id="{F6776A7E-CE55-88AA-4E92-435570340732}"/>
                  </a:ext>
                </a:extLst>
              </p:cNvPr>
              <p:cNvSpPr txBox="1">
                <a:spLocks noRot="1" noChangeAspect="1" noMove="1" noResize="1" noEditPoints="1" noAdjustHandles="1" noChangeArrowheads="1" noChangeShapeType="1" noTextEdit="1"/>
              </p:cNvSpPr>
              <p:nvPr/>
            </p:nvSpPr>
            <p:spPr>
              <a:xfrm>
                <a:off x="11007303" y="1507893"/>
                <a:ext cx="1079219" cy="378693"/>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DBA4399-A270-0FCE-768F-4BE25C44917F}"/>
                  </a:ext>
                </a:extLst>
              </p:cNvPr>
              <p:cNvSpPr txBox="1"/>
              <p:nvPr/>
            </p:nvSpPr>
            <p:spPr>
              <a:xfrm>
                <a:off x="8931628" y="1484303"/>
                <a:ext cx="625976" cy="37869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𝑆𝑢𝑏𝑠</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sup>
                    </m:sSubSup>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a:t>
                </a:r>
              </a:p>
            </p:txBody>
          </p:sp>
        </mc:Choice>
        <mc:Fallback xmlns="">
          <p:sp>
            <p:nvSpPr>
              <p:cNvPr id="20" name="TextBox 19">
                <a:extLst>
                  <a:ext uri="{FF2B5EF4-FFF2-40B4-BE49-F238E27FC236}">
                    <a16:creationId xmlns:a16="http://schemas.microsoft.com/office/drawing/2014/main" id="{8EB12E99-8FF0-80DF-121C-C7F32EBDD1DF}"/>
                  </a:ext>
                </a:extLst>
              </p:cNvPr>
              <p:cNvSpPr txBox="1">
                <a:spLocks noRot="1" noChangeAspect="1" noMove="1" noResize="1" noEditPoints="1" noAdjustHandles="1" noChangeArrowheads="1" noChangeShapeType="1" noTextEdit="1"/>
              </p:cNvSpPr>
              <p:nvPr/>
            </p:nvSpPr>
            <p:spPr>
              <a:xfrm>
                <a:off x="8931628" y="1484303"/>
                <a:ext cx="625976" cy="378693"/>
              </a:xfrm>
              <a:prstGeom prst="rect">
                <a:avLst/>
              </a:prstGeom>
              <a:blipFill>
                <a:blip r:embed="rId7"/>
                <a:stretch>
                  <a:fillRect r="-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D58AE43-B8B8-4979-D83D-B8EE7E1806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82070" y="3554673"/>
            <a:ext cx="5315936" cy="3107817"/>
          </a:xfrm>
          <a:prstGeom prst="rect">
            <a:avLst/>
          </a:prstGeom>
        </p:spPr>
      </p:pic>
      <p:pic>
        <p:nvPicPr>
          <p:cNvPr id="15" name="Picture 14">
            <a:extLst>
              <a:ext uri="{FF2B5EF4-FFF2-40B4-BE49-F238E27FC236}">
                <a16:creationId xmlns:a16="http://schemas.microsoft.com/office/drawing/2014/main" id="{A5CB58BA-2F24-943A-A350-0BDA4E915E91}"/>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6167024" y="3511315"/>
            <a:ext cx="5702978" cy="3107817"/>
          </a:xfrm>
          <a:prstGeom prst="rect">
            <a:avLst/>
          </a:prstGeom>
          <a:solidFill>
            <a:srgbClr val="000000">
              <a:alpha val="78824"/>
            </a:srgbClr>
          </a:solidFill>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49EF1E-04E8-A0EC-2AA8-05F485DB23C2}"/>
                  </a:ext>
                </a:extLst>
              </p:cNvPr>
              <p:cNvSpPr>
                <a:spLocks noGrp="1"/>
              </p:cNvSpPr>
              <p:nvPr>
                <p:ph type="title"/>
              </p:nvPr>
            </p:nvSpPr>
            <p:spPr>
              <a:xfrm>
                <a:off x="1077686" y="355078"/>
                <a:ext cx="9373821" cy="738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2400" b="1" dirty="0"/>
                  <a:t>IEEE</a:t>
                </a:r>
                <a14:m>
                  <m:oMath xmlns:m="http://schemas.openxmlformats.org/officeDocument/2006/math">
                    <m:r>
                      <a:rPr lang="en-US" sz="2400" b="1" i="1" smtClean="0">
                        <a:latin typeface="Cambria Math" panose="02040503050406030204" pitchFamily="18" charset="0"/>
                      </a:rPr>
                      <m:t>𝟏𝟐𝟑</m:t>
                    </m:r>
                  </m:oMath>
                </a14:m>
                <a:r>
                  <a:rPr lang="en-US" sz="2400" dirty="0"/>
                  <a:t>_</a:t>
                </a:r>
                <a14:m>
                  <m:oMath xmlns:m="http://schemas.openxmlformats.org/officeDocument/2006/math">
                    <m:r>
                      <a:rPr lang="en-US" sz="2400" b="1" i="1" dirty="0" smtClean="0">
                        <a:latin typeface="Cambria Math" panose="02040503050406030204" pitchFamily="18" charset="0"/>
                      </a:rPr>
                      <m:t>𝟏</m:t>
                    </m:r>
                  </m:oMath>
                </a14:m>
                <a:r>
                  <a:rPr lang="en-US" sz="2400" dirty="0" err="1"/>
                  <a:t>ph</a:t>
                </a:r>
                <a:r>
                  <a:rPr lang="en-US" sz="2400" dirty="0"/>
                  <a:t>: MP</a:t>
                </a:r>
                <a:r>
                  <a:rPr lang="en-US" sz="2400" dirty="0">
                    <a:solidFill>
                      <a:schemeClr val="accent3"/>
                    </a:solidFill>
                  </a:rPr>
                  <a:t>C</a:t>
                </a:r>
                <a:r>
                  <a:rPr lang="en-US" sz="2400" dirty="0"/>
                  <a:t>OPF </a:t>
                </a:r>
                <a:r>
                  <a:rPr lang="en-US" sz="2400" b="1" dirty="0"/>
                  <a:t>Run for </a:t>
                </a:r>
                <a14:m>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𝟐𝟒</m:t>
                    </m:r>
                    <m:r>
                      <a:rPr lang="en-US" sz="2400" b="1" i="1" smtClean="0">
                        <a:latin typeface="Cambria Math" panose="02040503050406030204" pitchFamily="18" charset="0"/>
                      </a:rPr>
                      <m:t>, </m:t>
                    </m:r>
                    <m:r>
                      <a:rPr lang="en-US" sz="2400" b="1" i="1" smtClean="0">
                        <a:latin typeface="Cambria Math" panose="02040503050406030204" pitchFamily="18" charset="0"/>
                      </a:rPr>
                      <m:t>𝑷𝑽</m:t>
                    </m:r>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 </m:t>
                    </m:r>
                    <m:r>
                      <a:rPr lang="en-US" sz="2400" b="1" i="1" smtClean="0">
                        <a:latin typeface="Cambria Math" panose="02040503050406030204" pitchFamily="18" charset="0"/>
                      </a:rPr>
                      <m:t>𝑩𝒂𝒕𝒕</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m:t>
                    </m:r>
                  </m:oMath>
                </a14:m>
                <a:endParaRPr lang="en-US" sz="2400" dirty="0"/>
              </a:p>
            </p:txBody>
          </p:sp>
        </mc:Choice>
        <mc:Fallback xmlns="">
          <p:sp>
            <p:nvSpPr>
              <p:cNvPr id="2" name="Title 1">
                <a:extLst>
                  <a:ext uri="{FF2B5EF4-FFF2-40B4-BE49-F238E27FC236}">
                    <a16:creationId xmlns:a16="http://schemas.microsoft.com/office/drawing/2014/main" id="{7949EF1E-04E8-A0EC-2AA8-05F485DB23C2}"/>
                  </a:ext>
                </a:extLst>
              </p:cNvPr>
              <p:cNvSpPr>
                <a:spLocks noGrp="1" noRot="1" noChangeAspect="1" noMove="1" noResize="1" noEditPoints="1" noAdjustHandles="1" noChangeArrowheads="1" noChangeShapeType="1" noTextEdit="1"/>
              </p:cNvSpPr>
              <p:nvPr>
                <p:ph type="title"/>
              </p:nvPr>
            </p:nvSpPr>
            <p:spPr>
              <a:xfrm>
                <a:off x="1077686" y="355078"/>
                <a:ext cx="9373821" cy="738784"/>
              </a:xfrm>
              <a:blipFill>
                <a:blip r:embed="rId10"/>
                <a:stretch>
                  <a:fillRect b="-2562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2B7D456E-D719-5449-D876-4285976527B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28568" y="1315873"/>
            <a:ext cx="6504337" cy="1597268"/>
          </a:xfrm>
          <a:prstGeom prst="rect">
            <a:avLst/>
          </a:prstGeom>
        </p:spPr>
      </p:pic>
      <p:sp>
        <p:nvSpPr>
          <p:cNvPr id="6" name="TextBox 5">
            <a:extLst>
              <a:ext uri="{FF2B5EF4-FFF2-40B4-BE49-F238E27FC236}">
                <a16:creationId xmlns:a16="http://schemas.microsoft.com/office/drawing/2014/main" id="{4B80714A-FC09-3D57-3CA1-7C8A6C0817EF}"/>
              </a:ext>
            </a:extLst>
          </p:cNvPr>
          <p:cNvSpPr txBox="1"/>
          <p:nvPr/>
        </p:nvSpPr>
        <p:spPr>
          <a:xfrm>
            <a:off x="66154" y="314920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8" name="TextBox 7">
            <a:extLst>
              <a:ext uri="{FF2B5EF4-FFF2-40B4-BE49-F238E27FC236}">
                <a16:creationId xmlns:a16="http://schemas.microsoft.com/office/drawing/2014/main" id="{5BF9FE4A-9C8C-F08F-7DB3-31CB59AEC146}"/>
              </a:ext>
            </a:extLst>
          </p:cNvPr>
          <p:cNvSpPr txBox="1"/>
          <p:nvPr/>
        </p:nvSpPr>
        <p:spPr>
          <a:xfrm>
            <a:off x="5917795" y="3090446"/>
            <a:ext cx="2734492" cy="338554"/>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p:sp>
        <p:nvSpPr>
          <p:cNvPr id="7" name="Rectangle 6">
            <a:extLst>
              <a:ext uri="{FF2B5EF4-FFF2-40B4-BE49-F238E27FC236}">
                <a16:creationId xmlns:a16="http://schemas.microsoft.com/office/drawing/2014/main" id="{FE4D3CCF-9648-A491-4DA4-E2141EBAC55B}"/>
              </a:ext>
            </a:extLst>
          </p:cNvPr>
          <p:cNvSpPr/>
          <p:nvPr/>
        </p:nvSpPr>
        <p:spPr>
          <a:xfrm>
            <a:off x="294877" y="6370808"/>
            <a:ext cx="4579520" cy="242726"/>
          </a:xfrm>
          <a:prstGeom prst="rect">
            <a:avLst/>
          </a:prstGeom>
          <a:solidFill>
            <a:srgbClr val="00B050">
              <a:alpha val="29020"/>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2" name="TextBox 11">
            <a:extLst>
              <a:ext uri="{FF2B5EF4-FFF2-40B4-BE49-F238E27FC236}">
                <a16:creationId xmlns:a16="http://schemas.microsoft.com/office/drawing/2014/main" id="{E8834107-480E-B9C5-C8DE-B0441B026BEE}"/>
              </a:ext>
            </a:extLst>
          </p:cNvPr>
          <p:cNvSpPr txBox="1"/>
          <p:nvPr/>
        </p:nvSpPr>
        <p:spPr>
          <a:xfrm>
            <a:off x="4505070" y="6382748"/>
            <a:ext cx="886968" cy="338554"/>
          </a:xfrm>
          <a:prstGeom prst="rect">
            <a:avLst/>
          </a:prstGeom>
          <a:solidFill>
            <a:srgbClr val="2D6E6D"/>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Timings</a:t>
            </a:r>
          </a:p>
        </p:txBody>
      </p:sp>
      <p:sp>
        <p:nvSpPr>
          <p:cNvPr id="24" name="Rectangle 23">
            <a:extLst>
              <a:ext uri="{FF2B5EF4-FFF2-40B4-BE49-F238E27FC236}">
                <a16:creationId xmlns:a16="http://schemas.microsoft.com/office/drawing/2014/main" id="{600A5E2A-E165-72BA-0F47-F78D9BE84366}"/>
              </a:ext>
            </a:extLst>
          </p:cNvPr>
          <p:cNvSpPr/>
          <p:nvPr/>
        </p:nvSpPr>
        <p:spPr>
          <a:xfrm>
            <a:off x="294877" y="5591045"/>
            <a:ext cx="4579520" cy="182505"/>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8D148D0-7FC2-5821-BCCB-FE4840D29A30}"/>
                  </a:ext>
                </a:extLst>
              </p:cNvPr>
              <p:cNvSpPr txBox="1"/>
              <p:nvPr/>
            </p:nvSpPr>
            <p:spPr>
              <a:xfrm>
                <a:off x="4864574" y="5534230"/>
                <a:ext cx="1054928" cy="338554"/>
              </a:xfrm>
              <a:prstGeom prst="rect">
                <a:avLst/>
              </a:prstGeom>
              <a:solidFill>
                <a:srgbClr val="FFC000">
                  <a:alpha val="18824"/>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𝑃</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𝑆𝑢𝑏𝑠𝑃𝑒𝑎𝑘</m:t>
                          </m:r>
                        </m:sub>
                      </m:sSub>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p:txBody>
          </p:sp>
        </mc:Choice>
        <mc:Fallback xmlns="">
          <p:sp>
            <p:nvSpPr>
              <p:cNvPr id="25" name="TextBox 24">
                <a:extLst>
                  <a:ext uri="{FF2B5EF4-FFF2-40B4-BE49-F238E27FC236}">
                    <a16:creationId xmlns:a16="http://schemas.microsoft.com/office/drawing/2014/main" id="{A8D148D0-7FC2-5821-BCCB-FE4840D29A30}"/>
                  </a:ext>
                </a:extLst>
              </p:cNvPr>
              <p:cNvSpPr txBox="1">
                <a:spLocks noRot="1" noChangeAspect="1" noMove="1" noResize="1" noEditPoints="1" noAdjustHandles="1" noChangeArrowheads="1" noChangeShapeType="1" noTextEdit="1"/>
              </p:cNvSpPr>
              <p:nvPr/>
            </p:nvSpPr>
            <p:spPr>
              <a:xfrm>
                <a:off x="4864574" y="5534230"/>
                <a:ext cx="1054928" cy="338554"/>
              </a:xfrm>
              <a:prstGeom prst="rect">
                <a:avLst/>
              </a:prstGeom>
              <a:blipFill>
                <a:blip r:embed="rId12"/>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EF2EFA1B-5F3C-0957-5742-79702D85C34E}"/>
              </a:ext>
            </a:extLst>
          </p:cNvPr>
          <p:cNvSpPr/>
          <p:nvPr/>
        </p:nvSpPr>
        <p:spPr>
          <a:xfrm>
            <a:off x="228568" y="2622979"/>
            <a:ext cx="3528040" cy="205877"/>
          </a:xfrm>
          <a:prstGeom prst="rect">
            <a:avLst/>
          </a:prstGeom>
          <a:solidFill>
            <a:srgbClr val="FFC000">
              <a:alpha val="2392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4" name="TextBox 3">
            <a:extLst>
              <a:ext uri="{FF2B5EF4-FFF2-40B4-BE49-F238E27FC236}">
                <a16:creationId xmlns:a16="http://schemas.microsoft.com/office/drawing/2014/main" id="{F80FD835-1072-ABEB-26FF-F69BD7DA439C}"/>
              </a:ext>
            </a:extLst>
          </p:cNvPr>
          <p:cNvSpPr txBox="1"/>
          <p:nvPr/>
        </p:nvSpPr>
        <p:spPr>
          <a:xfrm>
            <a:off x="0" y="0"/>
            <a:ext cx="2469276" cy="5232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OpenDSS Def Profiles</a:t>
            </a:r>
          </a:p>
        </p:txBody>
      </p:sp>
      <p:sp>
        <p:nvSpPr>
          <p:cNvPr id="9" name="TextBox 8">
            <a:extLst>
              <a:ext uri="{FF2B5EF4-FFF2-40B4-BE49-F238E27FC236}">
                <a16:creationId xmlns:a16="http://schemas.microsoft.com/office/drawing/2014/main" id="{D157E78A-0FDB-C4F7-AC7C-1856D1898E5D}"/>
              </a:ext>
            </a:extLst>
          </p:cNvPr>
          <p:cNvSpPr txBox="1"/>
          <p:nvPr/>
        </p:nvSpPr>
        <p:spPr>
          <a:xfrm>
            <a:off x="2469276" y="0"/>
            <a:ext cx="246927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ldhabi" panose="01000000000000000000" pitchFamily="2" charset="-78"/>
                <a:ea typeface="+mn-ea"/>
                <a:cs typeface="Aldhabi" panose="01000000000000000000" pitchFamily="2" charset="-78"/>
              </a:rPr>
              <a:t>Substation Power Cost</a:t>
            </a:r>
          </a:p>
        </p:txBody>
      </p:sp>
      <p:sp>
        <p:nvSpPr>
          <p:cNvPr id="31" name="Rectangle 30">
            <a:extLst>
              <a:ext uri="{FF2B5EF4-FFF2-40B4-BE49-F238E27FC236}">
                <a16:creationId xmlns:a16="http://schemas.microsoft.com/office/drawing/2014/main" id="{4BAD477E-9CD9-7757-895C-16C709AF8261}"/>
              </a:ext>
            </a:extLst>
          </p:cNvPr>
          <p:cNvSpPr/>
          <p:nvPr/>
        </p:nvSpPr>
        <p:spPr>
          <a:xfrm>
            <a:off x="294877" y="3838347"/>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2" name="TextBox 31">
            <a:extLst>
              <a:ext uri="{FF2B5EF4-FFF2-40B4-BE49-F238E27FC236}">
                <a16:creationId xmlns:a16="http://schemas.microsoft.com/office/drawing/2014/main" id="{E6EF3840-3F7D-510B-F04F-63FE12AD04EB}"/>
              </a:ext>
            </a:extLst>
          </p:cNvPr>
          <p:cNvSpPr txBox="1"/>
          <p:nvPr/>
        </p:nvSpPr>
        <p:spPr>
          <a:xfrm>
            <a:off x="4178417" y="3758800"/>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4" name="Rectangle 33">
            <a:extLst>
              <a:ext uri="{FF2B5EF4-FFF2-40B4-BE49-F238E27FC236}">
                <a16:creationId xmlns:a16="http://schemas.microsoft.com/office/drawing/2014/main" id="{8A629EF2-9763-AD09-D515-28811D24EE9D}"/>
              </a:ext>
            </a:extLst>
          </p:cNvPr>
          <p:cNvSpPr/>
          <p:nvPr/>
        </p:nvSpPr>
        <p:spPr>
          <a:xfrm>
            <a:off x="6166606" y="5664289"/>
            <a:ext cx="5703816" cy="903535"/>
          </a:xfrm>
          <a:prstGeom prst="rect">
            <a:avLst/>
          </a:prstGeom>
          <a:solidFill>
            <a:srgbClr val="FE9898">
              <a:alpha val="1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24BBEDDD-A4CA-6E3B-3A27-361D57DBDC1B}"/>
              </a:ext>
            </a:extLst>
          </p:cNvPr>
          <p:cNvSpPr/>
          <p:nvPr/>
        </p:nvSpPr>
        <p:spPr>
          <a:xfrm>
            <a:off x="6166605" y="3748708"/>
            <a:ext cx="3890811" cy="182504"/>
          </a:xfrm>
          <a:prstGeom prst="rect">
            <a:avLst/>
          </a:prstGeom>
          <a:solidFill>
            <a:srgbClr val="0070C0">
              <a:alpha val="14902"/>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6" name="TextBox 35">
            <a:extLst>
              <a:ext uri="{FF2B5EF4-FFF2-40B4-BE49-F238E27FC236}">
                <a16:creationId xmlns:a16="http://schemas.microsoft.com/office/drawing/2014/main" id="{AB0122B5-4F97-5E12-423F-3F896552A985}"/>
              </a:ext>
            </a:extLst>
          </p:cNvPr>
          <p:cNvSpPr txBox="1"/>
          <p:nvPr/>
        </p:nvSpPr>
        <p:spPr>
          <a:xfrm>
            <a:off x="10004119" y="3670683"/>
            <a:ext cx="1054928" cy="338554"/>
          </a:xfrm>
          <a:prstGeom prst="rect">
            <a:avLst/>
          </a:prstGeom>
          <a:solidFill>
            <a:srgbClr val="0070C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Objective</a:t>
            </a:r>
          </a:p>
        </p:txBody>
      </p:sp>
      <p:sp>
        <p:nvSpPr>
          <p:cNvPr id="37" name="TextBox 36">
            <a:extLst>
              <a:ext uri="{FF2B5EF4-FFF2-40B4-BE49-F238E27FC236}">
                <a16:creationId xmlns:a16="http://schemas.microsoft.com/office/drawing/2014/main" id="{104950DC-53D3-C96B-7DCB-0C4F68842CA3}"/>
              </a:ext>
            </a:extLst>
          </p:cNvPr>
          <p:cNvSpPr txBox="1"/>
          <p:nvPr/>
        </p:nvSpPr>
        <p:spPr>
          <a:xfrm>
            <a:off x="10792684" y="4927361"/>
            <a:ext cx="1054928" cy="307777"/>
          </a:xfrm>
          <a:prstGeom prst="rect">
            <a:avLst/>
          </a:prstGeom>
          <a:solidFill>
            <a:srgbClr val="BF0000">
              <a:alpha val="5098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rbel"/>
                <a:ea typeface="+mn-ea"/>
                <a:cs typeface="+mn-cs"/>
              </a:rPr>
              <a:t>Miscomputation - will be fixed later</a:t>
            </a:r>
          </a:p>
        </p:txBody>
      </p:sp>
      <p:sp>
        <p:nvSpPr>
          <p:cNvPr id="33" name="TextBox 32">
            <a:extLst>
              <a:ext uri="{FF2B5EF4-FFF2-40B4-BE49-F238E27FC236}">
                <a16:creationId xmlns:a16="http://schemas.microsoft.com/office/drawing/2014/main" id="{D88F62F3-7A1B-A953-D044-072A8F4AEF66}"/>
              </a:ext>
            </a:extLst>
          </p:cNvPr>
          <p:cNvSpPr txBox="1"/>
          <p:nvPr/>
        </p:nvSpPr>
        <p:spPr>
          <a:xfrm>
            <a:off x="10222642" y="5808393"/>
            <a:ext cx="1391654" cy="338554"/>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Discrepancies</a:t>
            </a:r>
          </a:p>
        </p:txBody>
      </p:sp>
    </p:spTree>
    <p:extLst>
      <p:ext uri="{BB962C8B-B14F-4D97-AF65-F5344CB8AC3E}">
        <p14:creationId xmlns:p14="http://schemas.microsoft.com/office/powerpoint/2010/main" val="3313346030"/>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TotalTime>
  <Words>2358</Words>
  <Application>Microsoft Office PowerPoint</Application>
  <PresentationFormat>Widescreen</PresentationFormat>
  <Paragraphs>200</Paragraphs>
  <Slides>30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Aldhabi</vt:lpstr>
      <vt:lpstr>Aptos</vt:lpstr>
      <vt:lpstr>Arial</vt:lpstr>
      <vt:lpstr>Calibri</vt:lpstr>
      <vt:lpstr>Cambria Math</vt:lpstr>
      <vt:lpstr>Corbel</vt:lpstr>
      <vt:lpstr>Courier New</vt:lpstr>
      <vt:lpstr>Tw Cen MT</vt:lpstr>
      <vt:lpstr>Office Theme</vt:lpstr>
      <vt:lpstr>Scalable Multi-Period Optimal Power Flow for Active Power Distribution Systems or simply, Scalable MP-OPF in ADS</vt:lpstr>
      <vt:lpstr>Dual Variables Comparison Terminal SOC Constraint Relaxed</vt:lpstr>
      <vt:lpstr>PowerPoint Presentation</vt:lpstr>
      <vt:lpstr>PowerPoint Presentation</vt:lpstr>
      <vt:lpstr>DDP Codebase Workflow</vt:lpstr>
      <vt:lpstr>DDP Codebase Workflow</vt:lpstr>
      <vt:lpstr>DDP Codebase Workflow</vt:lpstr>
      <vt:lpstr>DDP Codebase Workflow</vt:lpstr>
      <vt:lpstr>IEEE123_1ph: MPCOPF Run for T=24, PV=20%, Batt=30%</vt:lpstr>
      <vt:lpstr>IEEE123_1ph: MPCOPF Run for T=24, PV=20%, Batt=30%</vt:lpstr>
      <vt:lpstr>IEEE123_1ph: MPCOPF Run for T=24, PV=20%, Batt=30%</vt:lpstr>
      <vt:lpstr>Three Steps for Optimization Implementation (and what will be different for DDP):</vt:lpstr>
      <vt:lpstr>Latest Slides End Here. Previous Slides Follow.</vt:lpstr>
      <vt:lpstr>IEEE123_1ph: MPCOPF Run for T=12, PV=20%, Batt=30%</vt:lpstr>
      <vt:lpstr>IEEE123_1ph: MPCOPF Run for T=12, PV=20%, Batt=30%</vt:lpstr>
      <vt:lpstr>ADS10_1ph: MPCOPF Run for T=24, PV=25%, Batt=25%</vt:lpstr>
      <vt:lpstr>ADS10_1ph: MPCOPF Run for T=24, PV=25%, Batt=25%</vt:lpstr>
      <vt:lpstr>DDP for MPOPF for ADS Workflow</vt:lpstr>
      <vt:lpstr>DDP for MPOPF for ADS Workflow</vt:lpstr>
      <vt:lpstr>Steps towards understanding Temporal Decomposition – Which Papers to Read?  </vt:lpstr>
      <vt:lpstr>Steps towards understanding Temporal Decomposition – Intended Algorithmic Solution</vt:lpstr>
      <vt:lpstr>Do others ‘scalably’ solve MPOPF? – Some of them, Yes.</vt:lpstr>
      <vt:lpstr>How do others ‘scalably’ solve it? – Linearized Solution, Iteratively Improved</vt:lpstr>
      <vt:lpstr>How do others ‘scalably’ solve it? – Hierarchical Optimization, Approximated (Relaxed) Top Level Step</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lpstr>How do others ‘scalably’ solve it? – Some sort of Algorithms involving Primal Dual Decomposition of the Constraints containing Variables from different time-steps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Jha, Aryan Ritwajeet</dc:creator>
  <cp:lastModifiedBy>Jha, Aryan Ritwajeet</cp:lastModifiedBy>
  <cp:revision>1</cp:revision>
  <dcterms:created xsi:type="dcterms:W3CDTF">2024-11-08T22:04:07Z</dcterms:created>
  <dcterms:modified xsi:type="dcterms:W3CDTF">2025-01-18T14:27:42Z</dcterms:modified>
</cp:coreProperties>
</file>